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30195"/>
          </a:xfrm>
          <a:prstGeom prst="rect">
            <a:avLst/>
          </a:prstGeom>
        </p:spPr>
      </p:pic>
      <p:pic>
        <p:nvPicPr>
          <p:cNvPr id="5" name="Image 2" descr="preencoded.png">    </p:cNvPr>
          <p:cNvPicPr>
            <a:picLocks noChangeAspect="1"/>
          </p:cNvPicPr>
          <p:nvPr/>
        </p:nvPicPr>
        <p:blipFill>
          <a:blip r:embed="rId3"/>
          <a:stretch>
            <a:fillRect/>
          </a:stretch>
        </p:blipFill>
        <p:spPr>
          <a:xfrm>
            <a:off x="9450824" y="2332434"/>
            <a:ext cx="4872633" cy="3565208"/>
          </a:xfrm>
          <a:prstGeom prst="rect">
            <a:avLst/>
          </a:prstGeom>
        </p:spPr>
      </p:pic>
      <p:sp>
        <p:nvSpPr>
          <p:cNvPr id="6" name="Text 1"/>
          <p:cNvSpPr/>
          <p:nvPr/>
        </p:nvSpPr>
        <p:spPr>
          <a:xfrm>
            <a:off x="859274" y="675084"/>
            <a:ext cx="7425452" cy="4234815"/>
          </a:xfrm>
          <a:prstGeom prst="rect">
            <a:avLst/>
          </a:prstGeom>
          <a:noFill/>
          <a:ln/>
        </p:spPr>
        <p:txBody>
          <a:bodyPr wrap="square" rtlCol="0" anchor="t"/>
          <a:lstStyle/>
          <a:p>
            <a:pPr indent="0" marL="0">
              <a:lnSpc>
                <a:spcPts val="8337"/>
              </a:lnSpc>
              <a:buNone/>
            </a:pPr>
            <a:r>
              <a:rPr lang="en-US" sz="6670" dirty="0">
                <a:solidFill>
                  <a:srgbClr val="5C4E3D"/>
                </a:solidFill>
                <a:latin typeface="Libre Baskerville" pitchFamily="34" charset="0"/>
                <a:ea typeface="Libre Baskerville" pitchFamily="34" charset="-122"/>
                <a:cs typeface="Libre Baskerville" pitchFamily="34" charset="-120"/>
              </a:rPr>
              <a:t>Zomato Bangalore Restaurants Data Set</a:t>
            </a:r>
            <a:endParaRPr lang="en-US" sz="6670" dirty="0"/>
          </a:p>
        </p:txBody>
      </p:sp>
      <p:sp>
        <p:nvSpPr>
          <p:cNvPr id="7" name="Text 2"/>
          <p:cNvSpPr/>
          <p:nvPr/>
        </p:nvSpPr>
        <p:spPr>
          <a:xfrm>
            <a:off x="859274" y="5278160"/>
            <a:ext cx="7425452" cy="1571149"/>
          </a:xfrm>
          <a:prstGeom prst="rect">
            <a:avLst/>
          </a:prstGeom>
          <a:noFill/>
          <a:ln/>
        </p:spPr>
        <p:txBody>
          <a:bodyPr wrap="square" rtlCol="0" anchor="t"/>
          <a:lstStyle/>
          <a:p>
            <a:pPr indent="0" marL="0">
              <a:lnSpc>
                <a:spcPts val="3093"/>
              </a:lnSpc>
              <a:buNone/>
            </a:pPr>
            <a:r>
              <a:rPr lang="en-US" sz="1933" dirty="0">
                <a:solidFill>
                  <a:srgbClr val="454240"/>
                </a:solidFill>
                <a:latin typeface="DM Sans" pitchFamily="34" charset="0"/>
                <a:ea typeface="DM Sans" pitchFamily="34" charset="-122"/>
                <a:cs typeface="DM Sans" pitchFamily="34" charset="-120"/>
              </a:rPr>
              <a:t> This data set provides a wealth of information about the diverse restaurant landscape in Bangalore, India. It offers insights into cuisine types, ratings, reviews, and other key attributes that can help us understand this vibrant food scene.</a:t>
            </a:r>
            <a:endParaRPr lang="en-US" sz="1933" dirty="0"/>
          </a:p>
        </p:txBody>
      </p:sp>
      <p:sp>
        <p:nvSpPr>
          <p:cNvPr id="8" name="Shape 3"/>
          <p:cNvSpPr/>
          <p:nvPr/>
        </p:nvSpPr>
        <p:spPr>
          <a:xfrm>
            <a:off x="859274" y="7143869"/>
            <a:ext cx="392787" cy="392787"/>
          </a:xfrm>
          <a:prstGeom prst="roundRect">
            <a:avLst>
              <a:gd name="adj" fmla="val 23277465"/>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866894" y="7151489"/>
            <a:ext cx="377547" cy="377547"/>
          </a:xfrm>
          <a:prstGeom prst="rect">
            <a:avLst/>
          </a:prstGeom>
        </p:spPr>
      </p:pic>
      <p:sp>
        <p:nvSpPr>
          <p:cNvPr id="10" name="Text 4"/>
          <p:cNvSpPr/>
          <p:nvPr/>
        </p:nvSpPr>
        <p:spPr>
          <a:xfrm>
            <a:off x="1374815" y="7125414"/>
            <a:ext cx="1866781" cy="429697"/>
          </a:xfrm>
          <a:prstGeom prst="rect">
            <a:avLst/>
          </a:prstGeom>
          <a:noFill/>
          <a:ln/>
        </p:spPr>
        <p:txBody>
          <a:bodyPr wrap="none" rtlCol="0" anchor="t"/>
          <a:lstStyle/>
          <a:p>
            <a:pPr algn="l" indent="0" marL="0">
              <a:lnSpc>
                <a:spcPts val="3383"/>
              </a:lnSpc>
              <a:buNone/>
            </a:pPr>
            <a:r>
              <a:rPr lang="en-US" sz="2417" b="1" dirty="0">
                <a:solidFill>
                  <a:srgbClr val="454240"/>
                </a:solidFill>
                <a:latin typeface="DM Sans" pitchFamily="34" charset="0"/>
                <a:ea typeface="DM Sans" pitchFamily="34" charset="-122"/>
                <a:cs typeface="DM Sans" pitchFamily="34" charset="-120"/>
              </a:rPr>
              <a:t>by G Revathi</a:t>
            </a:r>
            <a:endParaRPr lang="en-US" sz="2417"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3369" y="2474952"/>
            <a:ext cx="4919543" cy="3279696"/>
          </a:xfrm>
          <a:prstGeom prst="rect">
            <a:avLst/>
          </a:prstGeom>
        </p:spPr>
      </p:pic>
      <p:sp>
        <p:nvSpPr>
          <p:cNvPr id="6" name="Text 1"/>
          <p:cNvSpPr/>
          <p:nvPr/>
        </p:nvSpPr>
        <p:spPr>
          <a:xfrm>
            <a:off x="6279952" y="803672"/>
            <a:ext cx="7556897" cy="1417082"/>
          </a:xfrm>
          <a:prstGeom prst="rect">
            <a:avLst/>
          </a:prstGeom>
          <a:noFill/>
          <a:ln/>
        </p:spPr>
        <p:txBody>
          <a:bodyPr wrap="square" rtlCol="0" anchor="t"/>
          <a:lstStyle/>
          <a:p>
            <a:pPr indent="0" marL="0">
              <a:lnSpc>
                <a:spcPts val="5579"/>
              </a:lnSpc>
              <a:buNone/>
            </a:pPr>
            <a:r>
              <a:rPr lang="en-US" sz="4463" dirty="0">
                <a:solidFill>
                  <a:srgbClr val="5C4E3D"/>
                </a:solidFill>
                <a:latin typeface="Libre Baskerville" pitchFamily="34" charset="0"/>
                <a:ea typeface="Libre Baskerville" pitchFamily="34" charset="-122"/>
                <a:cs typeface="Libre Baskerville" pitchFamily="34" charset="-120"/>
              </a:rPr>
              <a:t>Data Exploration and Cleaning</a:t>
            </a:r>
            <a:endParaRPr lang="en-US" sz="4463" dirty="0"/>
          </a:p>
        </p:txBody>
      </p:sp>
      <p:sp>
        <p:nvSpPr>
          <p:cNvPr id="7" name="Shape 2"/>
          <p:cNvSpPr/>
          <p:nvPr/>
        </p:nvSpPr>
        <p:spPr>
          <a:xfrm>
            <a:off x="6279952" y="2815828"/>
            <a:ext cx="510064" cy="510064"/>
          </a:xfrm>
          <a:prstGeom prst="roundRect">
            <a:avLst>
              <a:gd name="adj" fmla="val 18670"/>
            </a:avLst>
          </a:prstGeom>
          <a:solidFill>
            <a:srgbClr val="F7EDD4"/>
          </a:solidFill>
          <a:ln w="7620">
            <a:solidFill>
              <a:srgbClr val="DDD3BA"/>
            </a:solidFill>
            <a:prstDash val="solid"/>
          </a:ln>
        </p:spPr>
      </p:sp>
      <p:sp>
        <p:nvSpPr>
          <p:cNvPr id="8" name="Text 3"/>
          <p:cNvSpPr/>
          <p:nvPr/>
        </p:nvSpPr>
        <p:spPr>
          <a:xfrm>
            <a:off x="6459141" y="2900839"/>
            <a:ext cx="151686" cy="340043"/>
          </a:xfrm>
          <a:prstGeom prst="rect">
            <a:avLst/>
          </a:prstGeom>
          <a:noFill/>
          <a:ln/>
        </p:spPr>
        <p:txBody>
          <a:bodyPr wrap="none" rtlCol="0" anchor="t"/>
          <a:lstStyle/>
          <a:p>
            <a:pPr algn="ctr" indent="0" marL="0">
              <a:lnSpc>
                <a:spcPts val="2678"/>
              </a:lnSpc>
              <a:buNone/>
            </a:pPr>
            <a:r>
              <a:rPr lang="en-US" sz="2678" dirty="0">
                <a:solidFill>
                  <a:srgbClr val="454240"/>
                </a:solidFill>
                <a:latin typeface="Libre Baskerville" pitchFamily="34" charset="0"/>
                <a:ea typeface="Libre Baskerville" pitchFamily="34" charset="-122"/>
                <a:cs typeface="Libre Baskerville" pitchFamily="34" charset="-120"/>
              </a:rPr>
              <a:t>1</a:t>
            </a:r>
            <a:endParaRPr lang="en-US" sz="2678" dirty="0"/>
          </a:p>
        </p:txBody>
      </p:sp>
      <p:sp>
        <p:nvSpPr>
          <p:cNvPr id="9" name="Text 4"/>
          <p:cNvSpPr/>
          <p:nvPr/>
        </p:nvSpPr>
        <p:spPr>
          <a:xfrm>
            <a:off x="7016710" y="2815828"/>
            <a:ext cx="3241238" cy="354211"/>
          </a:xfrm>
          <a:prstGeom prst="rect">
            <a:avLst/>
          </a:prstGeom>
          <a:noFill/>
          <a:ln/>
        </p:spPr>
        <p:txBody>
          <a:bodyPr wrap="none" rtlCol="0" anchor="t"/>
          <a:lstStyle/>
          <a:p>
            <a:pPr indent="0" marL="0">
              <a:lnSpc>
                <a:spcPts val="2790"/>
              </a:lnSpc>
              <a:buNone/>
            </a:pPr>
            <a:r>
              <a:rPr lang="en-US" sz="2232" dirty="0">
                <a:solidFill>
                  <a:srgbClr val="454240"/>
                </a:solidFill>
                <a:latin typeface="Libre Baskerville" pitchFamily="34" charset="0"/>
                <a:ea typeface="Libre Baskerville" pitchFamily="34" charset="-122"/>
                <a:cs typeface="Libre Baskerville" pitchFamily="34" charset="-120"/>
              </a:rPr>
              <a:t>Inspect Data Structure</a:t>
            </a:r>
            <a:endParaRPr lang="en-US" sz="2232" dirty="0"/>
          </a:p>
        </p:txBody>
      </p:sp>
      <p:sp>
        <p:nvSpPr>
          <p:cNvPr id="10" name="Text 5"/>
          <p:cNvSpPr/>
          <p:nvPr/>
        </p:nvSpPr>
        <p:spPr>
          <a:xfrm>
            <a:off x="7016710" y="3306008"/>
            <a:ext cx="6820138" cy="725329"/>
          </a:xfrm>
          <a:prstGeom prst="rect">
            <a:avLst/>
          </a:prstGeom>
          <a:noFill/>
          <a:ln/>
        </p:spPr>
        <p:txBody>
          <a:bodyPr wrap="square" rtlCol="0" anchor="t"/>
          <a:lstStyle/>
          <a:p>
            <a:pPr indent="0" marL="0">
              <a:lnSpc>
                <a:spcPts val="2856"/>
              </a:lnSpc>
              <a:buNone/>
            </a:pPr>
            <a:r>
              <a:rPr lang="en-US" sz="1785" dirty="0">
                <a:solidFill>
                  <a:srgbClr val="454240"/>
                </a:solidFill>
                <a:latin typeface="DM Sans" pitchFamily="34" charset="0"/>
                <a:ea typeface="DM Sans" pitchFamily="34" charset="-122"/>
                <a:cs typeface="DM Sans" pitchFamily="34" charset="-120"/>
              </a:rPr>
              <a:t>Review the data set's columns, data types, and overall organization to identify any inconsistencies or missing values.</a:t>
            </a:r>
            <a:endParaRPr lang="en-US" sz="1785" dirty="0"/>
          </a:p>
        </p:txBody>
      </p:sp>
      <p:sp>
        <p:nvSpPr>
          <p:cNvPr id="11" name="Shape 6"/>
          <p:cNvSpPr/>
          <p:nvPr/>
        </p:nvSpPr>
        <p:spPr>
          <a:xfrm>
            <a:off x="6279952" y="4513064"/>
            <a:ext cx="510064" cy="510064"/>
          </a:xfrm>
          <a:prstGeom prst="roundRect">
            <a:avLst>
              <a:gd name="adj" fmla="val 18670"/>
            </a:avLst>
          </a:prstGeom>
          <a:solidFill>
            <a:srgbClr val="F7EDD4"/>
          </a:solidFill>
          <a:ln w="7620">
            <a:solidFill>
              <a:srgbClr val="DDD3BA"/>
            </a:solidFill>
            <a:prstDash val="solid"/>
          </a:ln>
        </p:spPr>
      </p:sp>
      <p:sp>
        <p:nvSpPr>
          <p:cNvPr id="12" name="Text 7"/>
          <p:cNvSpPr/>
          <p:nvPr/>
        </p:nvSpPr>
        <p:spPr>
          <a:xfrm>
            <a:off x="6430208" y="4598075"/>
            <a:ext cx="209550" cy="340043"/>
          </a:xfrm>
          <a:prstGeom prst="rect">
            <a:avLst/>
          </a:prstGeom>
          <a:noFill/>
          <a:ln/>
        </p:spPr>
        <p:txBody>
          <a:bodyPr wrap="none" rtlCol="0" anchor="t"/>
          <a:lstStyle/>
          <a:p>
            <a:pPr algn="ctr" indent="0" marL="0">
              <a:lnSpc>
                <a:spcPts val="2678"/>
              </a:lnSpc>
              <a:buNone/>
            </a:pPr>
            <a:r>
              <a:rPr lang="en-US" sz="2678" dirty="0">
                <a:solidFill>
                  <a:srgbClr val="454240"/>
                </a:solidFill>
                <a:latin typeface="Libre Baskerville" pitchFamily="34" charset="0"/>
                <a:ea typeface="Libre Baskerville" pitchFamily="34" charset="-122"/>
                <a:cs typeface="Libre Baskerville" pitchFamily="34" charset="-120"/>
              </a:rPr>
              <a:t>2</a:t>
            </a:r>
            <a:endParaRPr lang="en-US" sz="2678" dirty="0"/>
          </a:p>
        </p:txBody>
      </p:sp>
      <p:sp>
        <p:nvSpPr>
          <p:cNvPr id="13" name="Text 8"/>
          <p:cNvSpPr/>
          <p:nvPr/>
        </p:nvSpPr>
        <p:spPr>
          <a:xfrm>
            <a:off x="7016710" y="4513064"/>
            <a:ext cx="2834164" cy="354211"/>
          </a:xfrm>
          <a:prstGeom prst="rect">
            <a:avLst/>
          </a:prstGeom>
          <a:noFill/>
          <a:ln/>
        </p:spPr>
        <p:txBody>
          <a:bodyPr wrap="none" rtlCol="0" anchor="t"/>
          <a:lstStyle/>
          <a:p>
            <a:pPr indent="0" marL="0">
              <a:lnSpc>
                <a:spcPts val="2790"/>
              </a:lnSpc>
              <a:buNone/>
            </a:pPr>
            <a:r>
              <a:rPr lang="en-US" sz="2232" dirty="0">
                <a:solidFill>
                  <a:srgbClr val="454240"/>
                </a:solidFill>
                <a:latin typeface="Libre Baskerville" pitchFamily="34" charset="0"/>
                <a:ea typeface="Libre Baskerville" pitchFamily="34" charset="-122"/>
                <a:cs typeface="Libre Baskerville" pitchFamily="34" charset="-120"/>
              </a:rPr>
              <a:t>Handle Null Values</a:t>
            </a:r>
            <a:endParaRPr lang="en-US" sz="2232" dirty="0"/>
          </a:p>
        </p:txBody>
      </p:sp>
      <p:sp>
        <p:nvSpPr>
          <p:cNvPr id="14" name="Text 9"/>
          <p:cNvSpPr/>
          <p:nvPr/>
        </p:nvSpPr>
        <p:spPr>
          <a:xfrm>
            <a:off x="7016710" y="5003244"/>
            <a:ext cx="6820138" cy="725329"/>
          </a:xfrm>
          <a:prstGeom prst="rect">
            <a:avLst/>
          </a:prstGeom>
          <a:noFill/>
          <a:ln/>
        </p:spPr>
        <p:txBody>
          <a:bodyPr wrap="square" rtlCol="0" anchor="t"/>
          <a:lstStyle/>
          <a:p>
            <a:pPr indent="0" marL="0">
              <a:lnSpc>
                <a:spcPts val="2856"/>
              </a:lnSpc>
              <a:buNone/>
            </a:pPr>
            <a:r>
              <a:rPr lang="en-US" sz="1785" dirty="0">
                <a:solidFill>
                  <a:srgbClr val="454240"/>
                </a:solidFill>
                <a:latin typeface="DM Sans" pitchFamily="34" charset="0"/>
                <a:ea typeface="DM Sans" pitchFamily="34" charset="-122"/>
                <a:cs typeface="DM Sans" pitchFamily="34" charset="-120"/>
              </a:rPr>
              <a:t>Carefully address null or empty entries to ensure a clean, usable data set for analysis.</a:t>
            </a:r>
            <a:endParaRPr lang="en-US" sz="1785" dirty="0"/>
          </a:p>
        </p:txBody>
      </p:sp>
      <p:sp>
        <p:nvSpPr>
          <p:cNvPr id="15" name="Shape 10"/>
          <p:cNvSpPr/>
          <p:nvPr/>
        </p:nvSpPr>
        <p:spPr>
          <a:xfrm>
            <a:off x="6279952" y="6210300"/>
            <a:ext cx="510064" cy="510064"/>
          </a:xfrm>
          <a:prstGeom prst="roundRect">
            <a:avLst>
              <a:gd name="adj" fmla="val 18670"/>
            </a:avLst>
          </a:prstGeom>
          <a:solidFill>
            <a:srgbClr val="F7EDD4"/>
          </a:solidFill>
          <a:ln w="7620">
            <a:solidFill>
              <a:srgbClr val="DDD3BA"/>
            </a:solidFill>
            <a:prstDash val="solid"/>
          </a:ln>
        </p:spPr>
      </p:sp>
      <p:sp>
        <p:nvSpPr>
          <p:cNvPr id="16" name="Text 11"/>
          <p:cNvSpPr/>
          <p:nvPr/>
        </p:nvSpPr>
        <p:spPr>
          <a:xfrm>
            <a:off x="6430208" y="6295311"/>
            <a:ext cx="209550" cy="340043"/>
          </a:xfrm>
          <a:prstGeom prst="rect">
            <a:avLst/>
          </a:prstGeom>
          <a:noFill/>
          <a:ln/>
        </p:spPr>
        <p:txBody>
          <a:bodyPr wrap="none" rtlCol="0" anchor="t"/>
          <a:lstStyle/>
          <a:p>
            <a:pPr algn="ctr" indent="0" marL="0">
              <a:lnSpc>
                <a:spcPts val="2678"/>
              </a:lnSpc>
              <a:buNone/>
            </a:pPr>
            <a:r>
              <a:rPr lang="en-US" sz="2678" dirty="0">
                <a:solidFill>
                  <a:srgbClr val="454240"/>
                </a:solidFill>
                <a:latin typeface="Libre Baskerville" pitchFamily="34" charset="0"/>
                <a:ea typeface="Libre Baskerville" pitchFamily="34" charset="-122"/>
                <a:cs typeface="Libre Baskerville" pitchFamily="34" charset="-120"/>
              </a:rPr>
              <a:t>3</a:t>
            </a:r>
            <a:endParaRPr lang="en-US" sz="2678" dirty="0"/>
          </a:p>
        </p:txBody>
      </p:sp>
      <p:sp>
        <p:nvSpPr>
          <p:cNvPr id="17" name="Text 12"/>
          <p:cNvSpPr/>
          <p:nvPr/>
        </p:nvSpPr>
        <p:spPr>
          <a:xfrm>
            <a:off x="7016710" y="6210300"/>
            <a:ext cx="3006328" cy="354211"/>
          </a:xfrm>
          <a:prstGeom prst="rect">
            <a:avLst/>
          </a:prstGeom>
          <a:noFill/>
          <a:ln/>
        </p:spPr>
        <p:txBody>
          <a:bodyPr wrap="none" rtlCol="0" anchor="t"/>
          <a:lstStyle/>
          <a:p>
            <a:pPr indent="0" marL="0">
              <a:lnSpc>
                <a:spcPts val="2790"/>
              </a:lnSpc>
              <a:buNone/>
            </a:pPr>
            <a:r>
              <a:rPr lang="en-US" sz="2232" dirty="0">
                <a:solidFill>
                  <a:srgbClr val="454240"/>
                </a:solidFill>
                <a:latin typeface="Libre Baskerville" pitchFamily="34" charset="0"/>
                <a:ea typeface="Libre Baskerville" pitchFamily="34" charset="-122"/>
                <a:cs typeface="Libre Baskerville" pitchFamily="34" charset="-120"/>
              </a:rPr>
              <a:t>Standardize Formats</a:t>
            </a:r>
            <a:endParaRPr lang="en-US" sz="2232" dirty="0"/>
          </a:p>
        </p:txBody>
      </p:sp>
      <p:sp>
        <p:nvSpPr>
          <p:cNvPr id="18" name="Text 13"/>
          <p:cNvSpPr/>
          <p:nvPr/>
        </p:nvSpPr>
        <p:spPr>
          <a:xfrm>
            <a:off x="7016710" y="6700480"/>
            <a:ext cx="6820138" cy="725329"/>
          </a:xfrm>
          <a:prstGeom prst="rect">
            <a:avLst/>
          </a:prstGeom>
          <a:noFill/>
          <a:ln/>
        </p:spPr>
        <p:txBody>
          <a:bodyPr wrap="square" rtlCol="0" anchor="t"/>
          <a:lstStyle/>
          <a:p>
            <a:pPr indent="0" marL="0">
              <a:lnSpc>
                <a:spcPts val="2856"/>
              </a:lnSpc>
              <a:buNone/>
            </a:pPr>
            <a:r>
              <a:rPr lang="en-US" sz="1785" dirty="0">
                <a:solidFill>
                  <a:srgbClr val="454240"/>
                </a:solidFill>
                <a:latin typeface="DM Sans" pitchFamily="34" charset="0"/>
                <a:ea typeface="DM Sans" pitchFamily="34" charset="-122"/>
                <a:cs typeface="DM Sans" pitchFamily="34" charset="-120"/>
              </a:rPr>
              <a:t>Ensure consistency in formatting across variables like cuisine types, restaurant names, and ratings.</a:t>
            </a:r>
            <a:endParaRPr lang="en-US" sz="1785"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2203013"/>
            <a:ext cx="8168997" cy="771525"/>
          </a:xfrm>
          <a:prstGeom prst="rect">
            <a:avLst/>
          </a:prstGeom>
          <a:noFill/>
          <a:ln/>
        </p:spPr>
        <p:txBody>
          <a:bodyPr wrap="none" rtlCol="0" anchor="t"/>
          <a:lstStyle/>
          <a:p>
            <a:pPr indent="0" marL="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Exploratory Data Analysis</a:t>
            </a:r>
            <a:endParaRPr lang="en-US" sz="4860" dirty="0"/>
          </a:p>
        </p:txBody>
      </p:sp>
      <p:sp>
        <p:nvSpPr>
          <p:cNvPr id="5" name="Text 2"/>
          <p:cNvSpPr/>
          <p:nvPr/>
        </p:nvSpPr>
        <p:spPr>
          <a:xfrm>
            <a:off x="864037" y="3591639"/>
            <a:ext cx="3086100" cy="385763"/>
          </a:xfrm>
          <a:prstGeom prst="rect">
            <a:avLst/>
          </a:prstGeom>
          <a:noFill/>
          <a:ln/>
        </p:spPr>
        <p:txBody>
          <a:bodyPr wrap="none" rtlCol="0" anchor="t"/>
          <a:lstStyle/>
          <a:p>
            <a:pPr indent="0" marL="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Restaurant Count</a:t>
            </a:r>
            <a:endParaRPr lang="en-US" sz="2430" dirty="0"/>
          </a:p>
        </p:txBody>
      </p:sp>
      <p:sp>
        <p:nvSpPr>
          <p:cNvPr id="6" name="Text 3"/>
          <p:cNvSpPr/>
          <p:nvPr/>
        </p:nvSpPr>
        <p:spPr>
          <a:xfrm>
            <a:off x="864037" y="4224218"/>
            <a:ext cx="3898821" cy="1580198"/>
          </a:xfrm>
          <a:prstGeom prst="rect">
            <a:avLst/>
          </a:prstGeom>
          <a:noFill/>
          <a:ln/>
        </p:spPr>
        <p:txBody>
          <a:bodyPr wrap="square" rtlCol="0" anchor="t"/>
          <a:lstStyle/>
          <a:p>
            <a:pPr indent="0" marL="0">
              <a:lnSpc>
                <a:spcPts val="3110"/>
              </a:lnSpc>
              <a:buNone/>
            </a:pPr>
            <a:r>
              <a:rPr lang="en-US" sz="1944" dirty="0">
                <a:solidFill>
                  <a:srgbClr val="454240"/>
                </a:solidFill>
                <a:latin typeface="DM Sans" pitchFamily="34" charset="0"/>
                <a:ea typeface="DM Sans" pitchFamily="34" charset="-122"/>
                <a:cs typeface="DM Sans" pitchFamily="34" charset="-120"/>
              </a:rPr>
              <a:t>Determine the total number of restaurants in the data set to understand the scale of the Bangalore food scene.</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indent="0" marL="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Cuisine Diversity</a:t>
            </a:r>
            <a:endParaRPr lang="en-US" sz="2430" dirty="0"/>
          </a:p>
        </p:txBody>
      </p:sp>
      <p:sp>
        <p:nvSpPr>
          <p:cNvPr id="8" name="Text 5"/>
          <p:cNvSpPr/>
          <p:nvPr/>
        </p:nvSpPr>
        <p:spPr>
          <a:xfrm>
            <a:off x="5372695" y="4224218"/>
            <a:ext cx="3898821" cy="1185148"/>
          </a:xfrm>
          <a:prstGeom prst="rect">
            <a:avLst/>
          </a:prstGeom>
          <a:noFill/>
          <a:ln/>
        </p:spPr>
        <p:txBody>
          <a:bodyPr wrap="square" rtlCol="0" anchor="t"/>
          <a:lstStyle/>
          <a:p>
            <a:pPr indent="0" marL="0">
              <a:lnSpc>
                <a:spcPts val="3110"/>
              </a:lnSpc>
              <a:buNone/>
            </a:pPr>
            <a:r>
              <a:rPr lang="en-US" sz="1944" dirty="0">
                <a:solidFill>
                  <a:srgbClr val="454240"/>
                </a:solidFill>
                <a:latin typeface="DM Sans" pitchFamily="34" charset="0"/>
                <a:ea typeface="DM Sans" pitchFamily="34" charset="-122"/>
                <a:cs typeface="DM Sans" pitchFamily="34" charset="-120"/>
              </a:rPr>
              <a:t>Explore the variety of cuisine types represented to get a sense of the culinary options available.</a:t>
            </a:r>
            <a:endParaRPr lang="en-US" sz="1944" dirty="0"/>
          </a:p>
        </p:txBody>
      </p:sp>
      <p:sp>
        <p:nvSpPr>
          <p:cNvPr id="9" name="Text 6"/>
          <p:cNvSpPr/>
          <p:nvPr/>
        </p:nvSpPr>
        <p:spPr>
          <a:xfrm>
            <a:off x="9881354" y="3591639"/>
            <a:ext cx="3086100" cy="385763"/>
          </a:xfrm>
          <a:prstGeom prst="rect">
            <a:avLst/>
          </a:prstGeom>
          <a:noFill/>
          <a:ln/>
        </p:spPr>
        <p:txBody>
          <a:bodyPr wrap="none" rtlCol="0" anchor="t"/>
          <a:lstStyle/>
          <a:p>
            <a:pPr indent="0" marL="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Rating Distribution</a:t>
            </a:r>
            <a:endParaRPr lang="en-US" sz="2430" dirty="0"/>
          </a:p>
        </p:txBody>
      </p:sp>
      <p:sp>
        <p:nvSpPr>
          <p:cNvPr id="10" name="Text 7"/>
          <p:cNvSpPr/>
          <p:nvPr/>
        </p:nvSpPr>
        <p:spPr>
          <a:xfrm>
            <a:off x="9881354" y="4224218"/>
            <a:ext cx="3898821" cy="1185148"/>
          </a:xfrm>
          <a:prstGeom prst="rect">
            <a:avLst/>
          </a:prstGeom>
          <a:noFill/>
          <a:ln/>
        </p:spPr>
        <p:txBody>
          <a:bodyPr wrap="square" rtlCol="0" anchor="t"/>
          <a:lstStyle/>
          <a:p>
            <a:pPr indent="0" marL="0">
              <a:lnSpc>
                <a:spcPts val="3110"/>
              </a:lnSpc>
              <a:buNone/>
            </a:pPr>
            <a:r>
              <a:rPr lang="en-US" sz="1944" dirty="0">
                <a:solidFill>
                  <a:srgbClr val="454240"/>
                </a:solidFill>
                <a:latin typeface="DM Sans" pitchFamily="34" charset="0"/>
                <a:ea typeface="DM Sans" pitchFamily="34" charset="-122"/>
                <a:cs typeface="DM Sans" pitchFamily="34" charset="-120"/>
              </a:rPr>
              <a:t>Analyze the distribution of restaurant ratings to identify any patterns or outliers.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1018103"/>
            <a:ext cx="10336054" cy="771525"/>
          </a:xfrm>
          <a:prstGeom prst="rect">
            <a:avLst/>
          </a:prstGeom>
          <a:noFill/>
          <a:ln/>
        </p:spPr>
        <p:txBody>
          <a:bodyPr wrap="none" rtlCol="0" anchor="t"/>
          <a:lstStyle/>
          <a:p>
            <a:pPr indent="0" marL="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Visualizing Restaurant Attributes</a:t>
            </a:r>
            <a:endParaRPr lang="en-US" sz="4860" dirty="0"/>
          </a:p>
        </p:txBody>
      </p:sp>
      <p:pic>
        <p:nvPicPr>
          <p:cNvPr id="5" name="Image 1" descr="preencoded.png">    </p:cNvPr>
          <p:cNvPicPr>
            <a:picLocks noChangeAspect="1"/>
          </p:cNvPicPr>
          <p:nvPr/>
        </p:nvPicPr>
        <p:blipFill>
          <a:blip r:embed="rId2"/>
          <a:stretch>
            <a:fillRect/>
          </a:stretch>
        </p:blipFill>
        <p:spPr>
          <a:xfrm>
            <a:off x="864037" y="2283381"/>
            <a:ext cx="4053840" cy="2505432"/>
          </a:xfrm>
          <a:prstGeom prst="rect">
            <a:avLst/>
          </a:prstGeom>
        </p:spPr>
      </p:pic>
      <p:sp>
        <p:nvSpPr>
          <p:cNvPr id="6" name="Text 2"/>
          <p:cNvSpPr/>
          <p:nvPr/>
        </p:nvSpPr>
        <p:spPr>
          <a:xfrm>
            <a:off x="864037" y="5097423"/>
            <a:ext cx="3092053" cy="385763"/>
          </a:xfrm>
          <a:prstGeom prst="rect">
            <a:avLst/>
          </a:prstGeom>
          <a:noFill/>
          <a:ln/>
        </p:spPr>
        <p:txBody>
          <a:bodyPr wrap="none" rtlCol="0" anchor="t"/>
          <a:lstStyle/>
          <a:p>
            <a:pPr algn="l" indent="0" marL="0">
              <a:lnSpc>
                <a:spcPts val="3038"/>
              </a:lnSpc>
              <a:buNone/>
            </a:pPr>
            <a:r>
              <a:rPr lang="en-US" sz="2430" dirty="0">
                <a:solidFill>
                  <a:srgbClr val="454240"/>
                </a:solidFill>
                <a:latin typeface="Libre Baskerville" pitchFamily="34" charset="0"/>
                <a:ea typeface="Libre Baskerville" pitchFamily="34" charset="-122"/>
                <a:cs typeface="Libre Baskerville" pitchFamily="34" charset="-120"/>
              </a:rPr>
              <a:t>Spatial Distribution</a:t>
            </a:r>
            <a:endParaRPr lang="en-US" sz="2430" dirty="0"/>
          </a:p>
        </p:txBody>
      </p:sp>
      <p:sp>
        <p:nvSpPr>
          <p:cNvPr id="7" name="Text 3"/>
          <p:cNvSpPr/>
          <p:nvPr/>
        </p:nvSpPr>
        <p:spPr>
          <a:xfrm>
            <a:off x="864037" y="5631299"/>
            <a:ext cx="4053840" cy="1580198"/>
          </a:xfrm>
          <a:prstGeom prst="rect">
            <a:avLst/>
          </a:prstGeom>
          <a:noFill/>
          <a:ln/>
        </p:spPr>
        <p:txBody>
          <a:bodyPr wrap="square" rtlCol="0" anchor="t"/>
          <a:lstStyle/>
          <a:p>
            <a:pPr algn="l" indent="0" marL="0">
              <a:lnSpc>
                <a:spcPts val="3110"/>
              </a:lnSpc>
              <a:buNone/>
            </a:pPr>
            <a:r>
              <a:rPr lang="en-US" sz="1944" dirty="0">
                <a:solidFill>
                  <a:srgbClr val="454240"/>
                </a:solidFill>
                <a:latin typeface="DM Sans" pitchFamily="34" charset="0"/>
                <a:ea typeface="DM Sans" pitchFamily="34" charset="-122"/>
                <a:cs typeface="DM Sans" pitchFamily="34" charset="-120"/>
              </a:rPr>
              <a:t>Plot the locations of restaurants on a map to understand their geographic spread across Bangalore.</a:t>
            </a:r>
            <a:endParaRPr lang="en-US" sz="1944" dirty="0"/>
          </a:p>
        </p:txBody>
      </p:sp>
      <p:pic>
        <p:nvPicPr>
          <p:cNvPr id="8" name="Image 2" descr="preencoded.png">    </p:cNvPr>
          <p:cNvPicPr>
            <a:picLocks noChangeAspect="1"/>
          </p:cNvPicPr>
          <p:nvPr/>
        </p:nvPicPr>
        <p:blipFill>
          <a:blip r:embed="rId3"/>
          <a:stretch>
            <a:fillRect/>
          </a:stretch>
        </p:blipFill>
        <p:spPr>
          <a:xfrm>
            <a:off x="5288161" y="2283381"/>
            <a:ext cx="4053959" cy="2505432"/>
          </a:xfrm>
          <a:prstGeom prst="rect">
            <a:avLst/>
          </a:prstGeom>
        </p:spPr>
      </p:pic>
      <p:sp>
        <p:nvSpPr>
          <p:cNvPr id="9" name="Text 4"/>
          <p:cNvSpPr/>
          <p:nvPr/>
        </p:nvSpPr>
        <p:spPr>
          <a:xfrm>
            <a:off x="5288161" y="5097423"/>
            <a:ext cx="3086100" cy="385763"/>
          </a:xfrm>
          <a:prstGeom prst="rect">
            <a:avLst/>
          </a:prstGeom>
          <a:noFill/>
          <a:ln/>
        </p:spPr>
        <p:txBody>
          <a:bodyPr wrap="none" rtlCol="0" anchor="t"/>
          <a:lstStyle/>
          <a:p>
            <a:pPr algn="l" indent="0" marL="0">
              <a:lnSpc>
                <a:spcPts val="3038"/>
              </a:lnSpc>
              <a:buNone/>
            </a:pPr>
            <a:r>
              <a:rPr lang="en-US" sz="2430" dirty="0">
                <a:solidFill>
                  <a:srgbClr val="454240"/>
                </a:solidFill>
                <a:latin typeface="Libre Baskerville" pitchFamily="34" charset="0"/>
                <a:ea typeface="Libre Baskerville" pitchFamily="34" charset="-122"/>
                <a:cs typeface="Libre Baskerville" pitchFamily="34" charset="-120"/>
              </a:rPr>
              <a:t>Price Ranges</a:t>
            </a:r>
            <a:endParaRPr lang="en-US" sz="2430" dirty="0"/>
          </a:p>
        </p:txBody>
      </p:sp>
      <p:sp>
        <p:nvSpPr>
          <p:cNvPr id="10" name="Text 5"/>
          <p:cNvSpPr/>
          <p:nvPr/>
        </p:nvSpPr>
        <p:spPr>
          <a:xfrm>
            <a:off x="5288161" y="5631299"/>
            <a:ext cx="4053959" cy="1580198"/>
          </a:xfrm>
          <a:prstGeom prst="rect">
            <a:avLst/>
          </a:prstGeom>
          <a:noFill/>
          <a:ln/>
        </p:spPr>
        <p:txBody>
          <a:bodyPr wrap="square" rtlCol="0" anchor="t"/>
          <a:lstStyle/>
          <a:p>
            <a:pPr algn="l" indent="0" marL="0">
              <a:lnSpc>
                <a:spcPts val="3110"/>
              </a:lnSpc>
              <a:buNone/>
            </a:pPr>
            <a:r>
              <a:rPr lang="en-US" sz="1944" dirty="0">
                <a:solidFill>
                  <a:srgbClr val="454240"/>
                </a:solidFill>
                <a:latin typeface="DM Sans" pitchFamily="34" charset="0"/>
                <a:ea typeface="DM Sans" pitchFamily="34" charset="-122"/>
                <a:cs typeface="DM Sans" pitchFamily="34" charset="-120"/>
              </a:rPr>
              <a:t>Visualize the distribution of restaurants across different price points to identify affordable and high-end options.</a:t>
            </a:r>
            <a:endParaRPr lang="en-US" sz="1944" dirty="0"/>
          </a:p>
        </p:txBody>
      </p:sp>
      <p:pic>
        <p:nvPicPr>
          <p:cNvPr id="11" name="Image 3" descr="preencoded.png">    </p:cNvPr>
          <p:cNvPicPr>
            <a:picLocks noChangeAspect="1"/>
          </p:cNvPicPr>
          <p:nvPr/>
        </p:nvPicPr>
        <p:blipFill>
          <a:blip r:embed="rId4"/>
          <a:stretch>
            <a:fillRect/>
          </a:stretch>
        </p:blipFill>
        <p:spPr>
          <a:xfrm>
            <a:off x="9712404" y="2283381"/>
            <a:ext cx="4053959" cy="2505432"/>
          </a:xfrm>
          <a:prstGeom prst="rect">
            <a:avLst/>
          </a:prstGeom>
        </p:spPr>
      </p:pic>
      <p:sp>
        <p:nvSpPr>
          <p:cNvPr id="12" name="Text 6"/>
          <p:cNvSpPr/>
          <p:nvPr/>
        </p:nvSpPr>
        <p:spPr>
          <a:xfrm>
            <a:off x="9712404" y="5097423"/>
            <a:ext cx="3698081" cy="385763"/>
          </a:xfrm>
          <a:prstGeom prst="rect">
            <a:avLst/>
          </a:prstGeom>
          <a:noFill/>
          <a:ln/>
        </p:spPr>
        <p:txBody>
          <a:bodyPr wrap="none" rtlCol="0" anchor="t"/>
          <a:lstStyle/>
          <a:p>
            <a:pPr algn="l" indent="0" marL="0">
              <a:lnSpc>
                <a:spcPts val="3038"/>
              </a:lnSpc>
              <a:buNone/>
            </a:pPr>
            <a:r>
              <a:rPr lang="en-US" sz="2430" dirty="0">
                <a:solidFill>
                  <a:srgbClr val="454240"/>
                </a:solidFill>
                <a:latin typeface="Libre Baskerville" pitchFamily="34" charset="0"/>
                <a:ea typeface="Libre Baskerville" pitchFamily="34" charset="-122"/>
                <a:cs typeface="Libre Baskerville" pitchFamily="34" charset="-120"/>
              </a:rPr>
              <a:t>Amenities and Features</a:t>
            </a:r>
            <a:endParaRPr lang="en-US" sz="2430" dirty="0"/>
          </a:p>
        </p:txBody>
      </p:sp>
      <p:sp>
        <p:nvSpPr>
          <p:cNvPr id="13" name="Text 7"/>
          <p:cNvSpPr/>
          <p:nvPr/>
        </p:nvSpPr>
        <p:spPr>
          <a:xfrm>
            <a:off x="9712404" y="5631299"/>
            <a:ext cx="4053959" cy="1580198"/>
          </a:xfrm>
          <a:prstGeom prst="rect">
            <a:avLst/>
          </a:prstGeom>
          <a:noFill/>
          <a:ln/>
        </p:spPr>
        <p:txBody>
          <a:bodyPr wrap="square" rtlCol="0" anchor="t"/>
          <a:lstStyle/>
          <a:p>
            <a:pPr algn="l" indent="0" marL="0">
              <a:lnSpc>
                <a:spcPts val="3110"/>
              </a:lnSpc>
              <a:buNone/>
            </a:pPr>
            <a:r>
              <a:rPr lang="en-US" sz="1944" dirty="0">
                <a:solidFill>
                  <a:srgbClr val="454240"/>
                </a:solidFill>
                <a:latin typeface="DM Sans" pitchFamily="34" charset="0"/>
                <a:ea typeface="DM Sans" pitchFamily="34" charset="-122"/>
                <a:cs typeface="DM Sans" pitchFamily="34" charset="-120"/>
              </a:rPr>
              <a:t>Showcase the variety of amenities and features offered by Bangalore restaurants, such as parking, Wi-Fi, and reservations.</a:t>
            </a:r>
            <a:endParaRPr lang="en-US" sz="1944"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16098" y="2286833"/>
            <a:ext cx="5054203" cy="3655933"/>
          </a:xfrm>
          <a:prstGeom prst="rect">
            <a:avLst/>
          </a:prstGeom>
        </p:spPr>
      </p:pic>
      <p:sp>
        <p:nvSpPr>
          <p:cNvPr id="6" name="Text 1"/>
          <p:cNvSpPr/>
          <p:nvPr/>
        </p:nvSpPr>
        <p:spPr>
          <a:xfrm>
            <a:off x="6091238" y="749379"/>
            <a:ext cx="7934325" cy="1080135"/>
          </a:xfrm>
          <a:prstGeom prst="rect">
            <a:avLst/>
          </a:prstGeom>
          <a:noFill/>
          <a:ln/>
        </p:spPr>
        <p:txBody>
          <a:bodyPr wrap="square" rtlCol="0" anchor="t"/>
          <a:lstStyle/>
          <a:p>
            <a:pPr indent="0" marL="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Analyzing Cuisine Types and Preferences</a:t>
            </a:r>
            <a:endParaRPr lang="en-US" sz="3402" dirty="0"/>
          </a:p>
        </p:txBody>
      </p:sp>
      <p:sp>
        <p:nvSpPr>
          <p:cNvPr id="7" name="Shape 2"/>
          <p:cNvSpPr/>
          <p:nvPr/>
        </p:nvSpPr>
        <p:spPr>
          <a:xfrm>
            <a:off x="6091238" y="2088713"/>
            <a:ext cx="7934325" cy="1287423"/>
          </a:xfrm>
          <a:prstGeom prst="roundRect">
            <a:avLst>
              <a:gd name="adj" fmla="val 5638"/>
            </a:avLst>
          </a:prstGeom>
          <a:solidFill>
            <a:srgbClr val="F7EDD4"/>
          </a:solidFill>
          <a:ln w="7620">
            <a:solidFill>
              <a:srgbClr val="DDD3BA"/>
            </a:solidFill>
            <a:prstDash val="solid"/>
          </a:ln>
        </p:spPr>
      </p:sp>
      <p:sp>
        <p:nvSpPr>
          <p:cNvPr id="8" name="Text 3"/>
          <p:cNvSpPr/>
          <p:nvPr/>
        </p:nvSpPr>
        <p:spPr>
          <a:xfrm>
            <a:off x="6271617" y="2269093"/>
            <a:ext cx="2160270" cy="269915"/>
          </a:xfrm>
          <a:prstGeom prst="rect">
            <a:avLst/>
          </a:prstGeom>
          <a:noFill/>
          <a:ln/>
        </p:spPr>
        <p:txBody>
          <a:bodyPr wrap="none" rtlCol="0" anchor="t"/>
          <a:lstStyle/>
          <a:p>
            <a:pPr indent="0" marL="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Cuisine Popularity</a:t>
            </a:r>
            <a:endParaRPr lang="en-US" sz="1701" dirty="0"/>
          </a:p>
        </p:txBody>
      </p:sp>
      <p:sp>
        <p:nvSpPr>
          <p:cNvPr id="9" name="Text 4"/>
          <p:cNvSpPr/>
          <p:nvPr/>
        </p:nvSpPr>
        <p:spPr>
          <a:xfrm>
            <a:off x="6271617" y="2642592"/>
            <a:ext cx="7573566" cy="553164"/>
          </a:xfrm>
          <a:prstGeom prst="rect">
            <a:avLst/>
          </a:prstGeom>
          <a:noFill/>
          <a:ln/>
        </p:spPr>
        <p:txBody>
          <a:bodyPr wrap="square" rtlCol="0" anchor="t"/>
          <a:lstStyle/>
          <a:p>
            <a:pPr indent="0" marL="0">
              <a:lnSpc>
                <a:spcPts val="2177"/>
              </a:lnSpc>
              <a:buNone/>
            </a:pPr>
            <a:r>
              <a:rPr lang="en-US" sz="1361" dirty="0">
                <a:solidFill>
                  <a:srgbClr val="454240"/>
                </a:solidFill>
                <a:latin typeface="DM Sans" pitchFamily="34" charset="0"/>
                <a:ea typeface="DM Sans" pitchFamily="34" charset="-122"/>
                <a:cs typeface="DM Sans" pitchFamily="34" charset="-120"/>
              </a:rPr>
              <a:t>Identify the most prevalent cuisine types in the data set and explore their relative popularity among Bangalore diners.</a:t>
            </a:r>
            <a:endParaRPr lang="en-US" sz="1361" dirty="0"/>
          </a:p>
        </p:txBody>
      </p:sp>
      <p:sp>
        <p:nvSpPr>
          <p:cNvPr id="10" name="Shape 5"/>
          <p:cNvSpPr/>
          <p:nvPr/>
        </p:nvSpPr>
        <p:spPr>
          <a:xfrm>
            <a:off x="6091238" y="3548896"/>
            <a:ext cx="7934325" cy="1287423"/>
          </a:xfrm>
          <a:prstGeom prst="roundRect">
            <a:avLst>
              <a:gd name="adj" fmla="val 5638"/>
            </a:avLst>
          </a:prstGeom>
          <a:solidFill>
            <a:srgbClr val="F7EDD4"/>
          </a:solidFill>
          <a:ln w="7620">
            <a:solidFill>
              <a:srgbClr val="DDD3BA"/>
            </a:solidFill>
            <a:prstDash val="solid"/>
          </a:ln>
        </p:spPr>
      </p:sp>
      <p:sp>
        <p:nvSpPr>
          <p:cNvPr id="11" name="Text 6"/>
          <p:cNvSpPr/>
          <p:nvPr/>
        </p:nvSpPr>
        <p:spPr>
          <a:xfrm>
            <a:off x="6271617" y="3729276"/>
            <a:ext cx="2160270" cy="269915"/>
          </a:xfrm>
          <a:prstGeom prst="rect">
            <a:avLst/>
          </a:prstGeom>
          <a:noFill/>
          <a:ln/>
        </p:spPr>
        <p:txBody>
          <a:bodyPr wrap="none" rtlCol="0" anchor="t"/>
          <a:lstStyle/>
          <a:p>
            <a:pPr indent="0" marL="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Cuisine Ratings</a:t>
            </a:r>
            <a:endParaRPr lang="en-US" sz="1701" dirty="0"/>
          </a:p>
        </p:txBody>
      </p:sp>
      <p:sp>
        <p:nvSpPr>
          <p:cNvPr id="12" name="Text 7"/>
          <p:cNvSpPr/>
          <p:nvPr/>
        </p:nvSpPr>
        <p:spPr>
          <a:xfrm>
            <a:off x="6271617" y="4102775"/>
            <a:ext cx="7573566" cy="553164"/>
          </a:xfrm>
          <a:prstGeom prst="rect">
            <a:avLst/>
          </a:prstGeom>
          <a:noFill/>
          <a:ln/>
        </p:spPr>
        <p:txBody>
          <a:bodyPr wrap="square" rtlCol="0" anchor="t"/>
          <a:lstStyle/>
          <a:p>
            <a:pPr indent="0" marL="0">
              <a:lnSpc>
                <a:spcPts val="2177"/>
              </a:lnSpc>
              <a:buNone/>
            </a:pPr>
            <a:r>
              <a:rPr lang="en-US" sz="1361" dirty="0">
                <a:solidFill>
                  <a:srgbClr val="454240"/>
                </a:solidFill>
                <a:latin typeface="DM Sans" pitchFamily="34" charset="0"/>
                <a:ea typeface="DM Sans" pitchFamily="34" charset="-122"/>
                <a:cs typeface="DM Sans" pitchFamily="34" charset="-120"/>
              </a:rPr>
              <a:t>Examine the average ratings for different cuisine types to understand customer preferences and satisfaction levels.</a:t>
            </a:r>
            <a:endParaRPr lang="en-US" sz="1361" dirty="0"/>
          </a:p>
        </p:txBody>
      </p:sp>
      <p:sp>
        <p:nvSpPr>
          <p:cNvPr id="13" name="Shape 8"/>
          <p:cNvSpPr/>
          <p:nvPr/>
        </p:nvSpPr>
        <p:spPr>
          <a:xfrm>
            <a:off x="6091238" y="5009078"/>
            <a:ext cx="7934325" cy="1287423"/>
          </a:xfrm>
          <a:prstGeom prst="roundRect">
            <a:avLst>
              <a:gd name="adj" fmla="val 5638"/>
            </a:avLst>
          </a:prstGeom>
          <a:solidFill>
            <a:srgbClr val="F7EDD4"/>
          </a:solidFill>
          <a:ln w="7620">
            <a:solidFill>
              <a:srgbClr val="DDD3BA"/>
            </a:solidFill>
            <a:prstDash val="solid"/>
          </a:ln>
        </p:spPr>
      </p:sp>
      <p:sp>
        <p:nvSpPr>
          <p:cNvPr id="14" name="Text 9"/>
          <p:cNvSpPr/>
          <p:nvPr/>
        </p:nvSpPr>
        <p:spPr>
          <a:xfrm>
            <a:off x="6271617" y="5189458"/>
            <a:ext cx="2160270" cy="269915"/>
          </a:xfrm>
          <a:prstGeom prst="rect">
            <a:avLst/>
          </a:prstGeom>
          <a:noFill/>
          <a:ln/>
        </p:spPr>
        <p:txBody>
          <a:bodyPr wrap="none" rtlCol="0" anchor="t"/>
          <a:lstStyle/>
          <a:p>
            <a:pPr indent="0" marL="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Cuisine Diversity</a:t>
            </a:r>
            <a:endParaRPr lang="en-US" sz="1701" dirty="0"/>
          </a:p>
        </p:txBody>
      </p:sp>
      <p:sp>
        <p:nvSpPr>
          <p:cNvPr id="15" name="Text 10"/>
          <p:cNvSpPr/>
          <p:nvPr/>
        </p:nvSpPr>
        <p:spPr>
          <a:xfrm>
            <a:off x="6271617" y="5562957"/>
            <a:ext cx="7573566" cy="553164"/>
          </a:xfrm>
          <a:prstGeom prst="rect">
            <a:avLst/>
          </a:prstGeom>
          <a:noFill/>
          <a:ln/>
        </p:spPr>
        <p:txBody>
          <a:bodyPr wrap="square" rtlCol="0" anchor="t"/>
          <a:lstStyle/>
          <a:p>
            <a:pPr indent="0" marL="0">
              <a:lnSpc>
                <a:spcPts val="2177"/>
              </a:lnSpc>
              <a:buNone/>
            </a:pPr>
            <a:r>
              <a:rPr lang="en-US" sz="1361" dirty="0">
                <a:solidFill>
                  <a:srgbClr val="454240"/>
                </a:solidFill>
                <a:latin typeface="DM Sans" pitchFamily="34" charset="0"/>
                <a:ea typeface="DM Sans" pitchFamily="34" charset="-122"/>
                <a:cs typeface="DM Sans" pitchFamily="34" charset="-120"/>
              </a:rPr>
              <a:t>Investigate the range of cuisine types offered, from traditional Indian dishes to international fare, to paint a comprehensive picture of Bangalore's culinary landscape.</a:t>
            </a:r>
            <a:endParaRPr lang="en-US" sz="1361" dirty="0"/>
          </a:p>
        </p:txBody>
      </p:sp>
      <p:sp>
        <p:nvSpPr>
          <p:cNvPr id="16" name="Shape 11"/>
          <p:cNvSpPr/>
          <p:nvPr/>
        </p:nvSpPr>
        <p:spPr>
          <a:xfrm>
            <a:off x="6091238" y="6469261"/>
            <a:ext cx="7934325" cy="1010841"/>
          </a:xfrm>
          <a:prstGeom prst="roundRect">
            <a:avLst>
              <a:gd name="adj" fmla="val 7181"/>
            </a:avLst>
          </a:prstGeom>
          <a:solidFill>
            <a:srgbClr val="F7EDD4"/>
          </a:solidFill>
          <a:ln w="7620">
            <a:solidFill>
              <a:srgbClr val="DDD3BA"/>
            </a:solidFill>
            <a:prstDash val="solid"/>
          </a:ln>
        </p:spPr>
      </p:sp>
      <p:sp>
        <p:nvSpPr>
          <p:cNvPr id="17" name="Text 12"/>
          <p:cNvSpPr/>
          <p:nvPr/>
        </p:nvSpPr>
        <p:spPr>
          <a:xfrm>
            <a:off x="6271617" y="6649641"/>
            <a:ext cx="2160270" cy="269915"/>
          </a:xfrm>
          <a:prstGeom prst="rect">
            <a:avLst/>
          </a:prstGeom>
          <a:noFill/>
          <a:ln/>
        </p:spPr>
        <p:txBody>
          <a:bodyPr wrap="none" rtlCol="0" anchor="t"/>
          <a:lstStyle/>
          <a:p>
            <a:pPr indent="0" marL="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Emerging Trends</a:t>
            </a:r>
            <a:endParaRPr lang="en-US" sz="1701" dirty="0"/>
          </a:p>
        </p:txBody>
      </p:sp>
      <p:sp>
        <p:nvSpPr>
          <p:cNvPr id="18" name="Text 13"/>
          <p:cNvSpPr/>
          <p:nvPr/>
        </p:nvSpPr>
        <p:spPr>
          <a:xfrm>
            <a:off x="6271617" y="7023140"/>
            <a:ext cx="7573566" cy="276582"/>
          </a:xfrm>
          <a:prstGeom prst="rect">
            <a:avLst/>
          </a:prstGeom>
          <a:noFill/>
          <a:ln/>
        </p:spPr>
        <p:txBody>
          <a:bodyPr wrap="none" rtlCol="0" anchor="t"/>
          <a:lstStyle/>
          <a:p>
            <a:pPr indent="0" marL="0">
              <a:lnSpc>
                <a:spcPts val="2177"/>
              </a:lnSpc>
              <a:buNone/>
            </a:pPr>
            <a:r>
              <a:rPr lang="en-US" sz="1361" dirty="0">
                <a:solidFill>
                  <a:srgbClr val="454240"/>
                </a:solidFill>
                <a:latin typeface="DM Sans" pitchFamily="34" charset="0"/>
                <a:ea typeface="DM Sans" pitchFamily="34" charset="-122"/>
                <a:cs typeface="DM Sans" pitchFamily="34" charset="-120"/>
              </a:rPr>
              <a:t>Identify any emerging or niche cuisine types that may be gaining popularity in the city.</a:t>
            </a:r>
            <a:endParaRPr lang="en-US" sz="1361"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63551" y="2695218"/>
            <a:ext cx="5047178" cy="2839045"/>
          </a:xfrm>
          <a:prstGeom prst="rect">
            <a:avLst/>
          </a:prstGeom>
        </p:spPr>
      </p:pic>
      <p:sp>
        <p:nvSpPr>
          <p:cNvPr id="6" name="Text 1"/>
          <p:cNvSpPr/>
          <p:nvPr/>
        </p:nvSpPr>
        <p:spPr>
          <a:xfrm>
            <a:off x="614720" y="1319093"/>
            <a:ext cx="7914561" cy="1097756"/>
          </a:xfrm>
          <a:prstGeom prst="rect">
            <a:avLst/>
          </a:prstGeom>
          <a:noFill/>
          <a:ln/>
        </p:spPr>
        <p:txBody>
          <a:bodyPr wrap="square" rtlCol="0" anchor="t"/>
          <a:lstStyle/>
          <a:p>
            <a:pPr indent="0" marL="0">
              <a:lnSpc>
                <a:spcPts val="4322"/>
              </a:lnSpc>
              <a:buNone/>
            </a:pPr>
            <a:r>
              <a:rPr lang="en-US" sz="3458" dirty="0">
                <a:solidFill>
                  <a:srgbClr val="5C4E3D"/>
                </a:solidFill>
                <a:latin typeface="Libre Baskerville" pitchFamily="34" charset="0"/>
                <a:ea typeface="Libre Baskerville" pitchFamily="34" charset="-122"/>
                <a:cs typeface="Libre Baskerville" pitchFamily="34" charset="-120"/>
              </a:rPr>
              <a:t>Investigating Restaurant Ratings and Reviews</a:t>
            </a:r>
            <a:endParaRPr lang="en-US" sz="3458" dirty="0"/>
          </a:p>
        </p:txBody>
      </p:sp>
      <p:sp>
        <p:nvSpPr>
          <p:cNvPr id="7" name="Shape 2"/>
          <p:cNvSpPr/>
          <p:nvPr/>
        </p:nvSpPr>
        <p:spPr>
          <a:xfrm>
            <a:off x="867132" y="2680216"/>
            <a:ext cx="21908" cy="4230291"/>
          </a:xfrm>
          <a:prstGeom prst="roundRect">
            <a:avLst>
              <a:gd name="adj" fmla="val 336743"/>
            </a:avLst>
          </a:prstGeom>
          <a:solidFill>
            <a:srgbClr val="DDD3BA"/>
          </a:solidFill>
          <a:ln/>
        </p:spPr>
      </p:sp>
      <p:sp>
        <p:nvSpPr>
          <p:cNvPr id="8" name="Shape 3"/>
          <p:cNvSpPr/>
          <p:nvPr/>
        </p:nvSpPr>
        <p:spPr>
          <a:xfrm>
            <a:off x="1075670" y="3064312"/>
            <a:ext cx="614720" cy="21908"/>
          </a:xfrm>
          <a:prstGeom prst="roundRect">
            <a:avLst>
              <a:gd name="adj" fmla="val 336743"/>
            </a:avLst>
          </a:prstGeom>
          <a:solidFill>
            <a:srgbClr val="DDD3BA"/>
          </a:solidFill>
          <a:ln/>
        </p:spPr>
      </p:sp>
      <p:sp>
        <p:nvSpPr>
          <p:cNvPr id="9" name="Shape 4"/>
          <p:cNvSpPr/>
          <p:nvPr/>
        </p:nvSpPr>
        <p:spPr>
          <a:xfrm>
            <a:off x="680502" y="2877741"/>
            <a:ext cx="395168" cy="395168"/>
          </a:xfrm>
          <a:prstGeom prst="roundRect">
            <a:avLst>
              <a:gd name="adj" fmla="val 18669"/>
            </a:avLst>
          </a:prstGeom>
          <a:solidFill>
            <a:srgbClr val="F7EDD4"/>
          </a:solidFill>
          <a:ln w="7620">
            <a:solidFill>
              <a:srgbClr val="DDD3BA"/>
            </a:solidFill>
            <a:prstDash val="solid"/>
          </a:ln>
        </p:spPr>
      </p:sp>
      <p:sp>
        <p:nvSpPr>
          <p:cNvPr id="10" name="Text 5"/>
          <p:cNvSpPr/>
          <p:nvPr/>
        </p:nvSpPr>
        <p:spPr>
          <a:xfrm>
            <a:off x="819329" y="2943582"/>
            <a:ext cx="117515" cy="263485"/>
          </a:xfrm>
          <a:prstGeom prst="rect">
            <a:avLst/>
          </a:prstGeom>
          <a:noFill/>
          <a:ln/>
        </p:spPr>
        <p:txBody>
          <a:bodyPr wrap="none" rtlCol="0" anchor="t"/>
          <a:lstStyle/>
          <a:p>
            <a:pPr algn="ctr" indent="0" marL="0">
              <a:lnSpc>
                <a:spcPts val="2075"/>
              </a:lnSpc>
              <a:buNone/>
            </a:pPr>
            <a:r>
              <a:rPr lang="en-US" sz="2075" dirty="0">
                <a:solidFill>
                  <a:srgbClr val="454240"/>
                </a:solidFill>
                <a:latin typeface="Libre Baskerville" pitchFamily="34" charset="0"/>
                <a:ea typeface="Libre Baskerville" pitchFamily="34" charset="-122"/>
                <a:cs typeface="Libre Baskerville" pitchFamily="34" charset="-120"/>
              </a:rPr>
              <a:t>1</a:t>
            </a:r>
            <a:endParaRPr lang="en-US" sz="2075" dirty="0"/>
          </a:p>
        </p:txBody>
      </p:sp>
      <p:sp>
        <p:nvSpPr>
          <p:cNvPr id="11" name="Text 6"/>
          <p:cNvSpPr/>
          <p:nvPr/>
        </p:nvSpPr>
        <p:spPr>
          <a:xfrm>
            <a:off x="1844159" y="2855833"/>
            <a:ext cx="2195632" cy="274439"/>
          </a:xfrm>
          <a:prstGeom prst="rect">
            <a:avLst/>
          </a:prstGeom>
          <a:noFill/>
          <a:ln/>
        </p:spPr>
        <p:txBody>
          <a:bodyPr wrap="none" rtlCol="0" anchor="t"/>
          <a:lstStyle/>
          <a:p>
            <a:pPr algn="l" indent="0" marL="0">
              <a:lnSpc>
                <a:spcPts val="2161"/>
              </a:lnSpc>
              <a:buNone/>
            </a:pPr>
            <a:r>
              <a:rPr lang="en-US" sz="1729" dirty="0">
                <a:solidFill>
                  <a:srgbClr val="454240"/>
                </a:solidFill>
                <a:latin typeface="Libre Baskerville" pitchFamily="34" charset="0"/>
                <a:ea typeface="Libre Baskerville" pitchFamily="34" charset="-122"/>
                <a:cs typeface="Libre Baskerville" pitchFamily="34" charset="-120"/>
              </a:rPr>
              <a:t>Rating Patterns</a:t>
            </a:r>
            <a:endParaRPr lang="en-US" sz="1729" dirty="0"/>
          </a:p>
        </p:txBody>
      </p:sp>
      <p:sp>
        <p:nvSpPr>
          <p:cNvPr id="12" name="Text 7"/>
          <p:cNvSpPr/>
          <p:nvPr/>
        </p:nvSpPr>
        <p:spPr>
          <a:xfrm>
            <a:off x="1844159" y="3235643"/>
            <a:ext cx="6685121" cy="561975"/>
          </a:xfrm>
          <a:prstGeom prst="rect">
            <a:avLst/>
          </a:prstGeom>
          <a:noFill/>
          <a:ln/>
        </p:spPr>
        <p:txBody>
          <a:bodyPr wrap="square" rtlCol="0" anchor="t"/>
          <a:lstStyle/>
          <a:p>
            <a:pPr algn="l" indent="0" marL="0">
              <a:lnSpc>
                <a:spcPts val="2213"/>
              </a:lnSpc>
              <a:buNone/>
            </a:pPr>
            <a:r>
              <a:rPr lang="en-US" sz="1383" dirty="0">
                <a:solidFill>
                  <a:srgbClr val="454240"/>
                </a:solidFill>
                <a:latin typeface="DM Sans" pitchFamily="34" charset="0"/>
                <a:ea typeface="DM Sans" pitchFamily="34" charset="-122"/>
                <a:cs typeface="DM Sans" pitchFamily="34" charset="-120"/>
              </a:rPr>
              <a:t>Analyze the distribution of restaurant ratings to identify any trends, such as the prevalence of high or low scores.</a:t>
            </a:r>
            <a:endParaRPr lang="en-US" sz="1383" dirty="0"/>
          </a:p>
        </p:txBody>
      </p:sp>
      <p:sp>
        <p:nvSpPr>
          <p:cNvPr id="13" name="Shape 8"/>
          <p:cNvSpPr/>
          <p:nvPr/>
        </p:nvSpPr>
        <p:spPr>
          <a:xfrm>
            <a:off x="1075670" y="4532948"/>
            <a:ext cx="614720" cy="21908"/>
          </a:xfrm>
          <a:prstGeom prst="roundRect">
            <a:avLst>
              <a:gd name="adj" fmla="val 336743"/>
            </a:avLst>
          </a:prstGeom>
          <a:solidFill>
            <a:srgbClr val="DDD3BA"/>
          </a:solidFill>
          <a:ln/>
        </p:spPr>
      </p:sp>
      <p:sp>
        <p:nvSpPr>
          <p:cNvPr id="14" name="Shape 9"/>
          <p:cNvSpPr/>
          <p:nvPr/>
        </p:nvSpPr>
        <p:spPr>
          <a:xfrm>
            <a:off x="680502" y="4346377"/>
            <a:ext cx="395168" cy="395168"/>
          </a:xfrm>
          <a:prstGeom prst="roundRect">
            <a:avLst>
              <a:gd name="adj" fmla="val 18669"/>
            </a:avLst>
          </a:prstGeom>
          <a:solidFill>
            <a:srgbClr val="F7EDD4"/>
          </a:solidFill>
          <a:ln w="7620">
            <a:solidFill>
              <a:srgbClr val="DDD3BA"/>
            </a:solidFill>
            <a:prstDash val="solid"/>
          </a:ln>
        </p:spPr>
      </p:sp>
      <p:sp>
        <p:nvSpPr>
          <p:cNvPr id="15" name="Text 10"/>
          <p:cNvSpPr/>
          <p:nvPr/>
        </p:nvSpPr>
        <p:spPr>
          <a:xfrm>
            <a:off x="796945" y="4412218"/>
            <a:ext cx="162282" cy="263485"/>
          </a:xfrm>
          <a:prstGeom prst="rect">
            <a:avLst/>
          </a:prstGeom>
          <a:noFill/>
          <a:ln/>
        </p:spPr>
        <p:txBody>
          <a:bodyPr wrap="none" rtlCol="0" anchor="t"/>
          <a:lstStyle/>
          <a:p>
            <a:pPr algn="ctr" indent="0" marL="0">
              <a:lnSpc>
                <a:spcPts val="2075"/>
              </a:lnSpc>
              <a:buNone/>
            </a:pPr>
            <a:r>
              <a:rPr lang="en-US" sz="2075" dirty="0">
                <a:solidFill>
                  <a:srgbClr val="454240"/>
                </a:solidFill>
                <a:latin typeface="Libre Baskerville" pitchFamily="34" charset="0"/>
                <a:ea typeface="Libre Baskerville" pitchFamily="34" charset="-122"/>
                <a:cs typeface="Libre Baskerville" pitchFamily="34" charset="-120"/>
              </a:rPr>
              <a:t>2</a:t>
            </a:r>
            <a:endParaRPr lang="en-US" sz="2075" dirty="0"/>
          </a:p>
        </p:txBody>
      </p:sp>
      <p:sp>
        <p:nvSpPr>
          <p:cNvPr id="16" name="Text 11"/>
          <p:cNvSpPr/>
          <p:nvPr/>
        </p:nvSpPr>
        <p:spPr>
          <a:xfrm>
            <a:off x="1844159" y="4324469"/>
            <a:ext cx="2195632" cy="274439"/>
          </a:xfrm>
          <a:prstGeom prst="rect">
            <a:avLst/>
          </a:prstGeom>
          <a:noFill/>
          <a:ln/>
        </p:spPr>
        <p:txBody>
          <a:bodyPr wrap="none" rtlCol="0" anchor="t"/>
          <a:lstStyle/>
          <a:p>
            <a:pPr algn="l" indent="0" marL="0">
              <a:lnSpc>
                <a:spcPts val="2161"/>
              </a:lnSpc>
              <a:buNone/>
            </a:pPr>
            <a:r>
              <a:rPr lang="en-US" sz="1729" dirty="0">
                <a:solidFill>
                  <a:srgbClr val="454240"/>
                </a:solidFill>
                <a:latin typeface="Libre Baskerville" pitchFamily="34" charset="0"/>
                <a:ea typeface="Libre Baskerville" pitchFamily="34" charset="-122"/>
                <a:cs typeface="Libre Baskerville" pitchFamily="34" charset="-120"/>
              </a:rPr>
              <a:t>Review Sentiment</a:t>
            </a:r>
            <a:endParaRPr lang="en-US" sz="1729" dirty="0"/>
          </a:p>
        </p:txBody>
      </p:sp>
      <p:sp>
        <p:nvSpPr>
          <p:cNvPr id="17" name="Text 12"/>
          <p:cNvSpPr/>
          <p:nvPr/>
        </p:nvSpPr>
        <p:spPr>
          <a:xfrm>
            <a:off x="1844159" y="4704278"/>
            <a:ext cx="6685121" cy="561975"/>
          </a:xfrm>
          <a:prstGeom prst="rect">
            <a:avLst/>
          </a:prstGeom>
          <a:noFill/>
          <a:ln/>
        </p:spPr>
        <p:txBody>
          <a:bodyPr wrap="square" rtlCol="0" anchor="t"/>
          <a:lstStyle/>
          <a:p>
            <a:pPr algn="l" indent="0" marL="0">
              <a:lnSpc>
                <a:spcPts val="2213"/>
              </a:lnSpc>
              <a:buNone/>
            </a:pPr>
            <a:r>
              <a:rPr lang="en-US" sz="1383" dirty="0">
                <a:solidFill>
                  <a:srgbClr val="454240"/>
                </a:solidFill>
                <a:latin typeface="DM Sans" pitchFamily="34" charset="0"/>
                <a:ea typeface="DM Sans" pitchFamily="34" charset="-122"/>
                <a:cs typeface="DM Sans" pitchFamily="34" charset="-120"/>
              </a:rPr>
              <a:t>Explore the sentiment expressed in customer reviews, whether positive, negative, or neutral, to gauge overall customer satisfaction.</a:t>
            </a:r>
            <a:endParaRPr lang="en-US" sz="1383" dirty="0"/>
          </a:p>
        </p:txBody>
      </p:sp>
      <p:sp>
        <p:nvSpPr>
          <p:cNvPr id="18" name="Shape 13"/>
          <p:cNvSpPr/>
          <p:nvPr/>
        </p:nvSpPr>
        <p:spPr>
          <a:xfrm>
            <a:off x="1075670" y="6001583"/>
            <a:ext cx="614720" cy="21908"/>
          </a:xfrm>
          <a:prstGeom prst="roundRect">
            <a:avLst>
              <a:gd name="adj" fmla="val 336743"/>
            </a:avLst>
          </a:prstGeom>
          <a:solidFill>
            <a:srgbClr val="DDD3BA"/>
          </a:solidFill>
          <a:ln/>
        </p:spPr>
      </p:sp>
      <p:sp>
        <p:nvSpPr>
          <p:cNvPr id="19" name="Shape 14"/>
          <p:cNvSpPr/>
          <p:nvPr/>
        </p:nvSpPr>
        <p:spPr>
          <a:xfrm>
            <a:off x="680502" y="5815013"/>
            <a:ext cx="395168" cy="395168"/>
          </a:xfrm>
          <a:prstGeom prst="roundRect">
            <a:avLst>
              <a:gd name="adj" fmla="val 18669"/>
            </a:avLst>
          </a:prstGeom>
          <a:solidFill>
            <a:srgbClr val="F7EDD4"/>
          </a:solidFill>
          <a:ln w="7620">
            <a:solidFill>
              <a:srgbClr val="DDD3BA"/>
            </a:solidFill>
            <a:prstDash val="solid"/>
          </a:ln>
        </p:spPr>
      </p:sp>
      <p:sp>
        <p:nvSpPr>
          <p:cNvPr id="20" name="Text 15"/>
          <p:cNvSpPr/>
          <p:nvPr/>
        </p:nvSpPr>
        <p:spPr>
          <a:xfrm>
            <a:off x="796945" y="5880854"/>
            <a:ext cx="162282" cy="263485"/>
          </a:xfrm>
          <a:prstGeom prst="rect">
            <a:avLst/>
          </a:prstGeom>
          <a:noFill/>
          <a:ln/>
        </p:spPr>
        <p:txBody>
          <a:bodyPr wrap="none" rtlCol="0" anchor="t"/>
          <a:lstStyle/>
          <a:p>
            <a:pPr algn="ctr" indent="0" marL="0">
              <a:lnSpc>
                <a:spcPts val="2075"/>
              </a:lnSpc>
              <a:buNone/>
            </a:pPr>
            <a:r>
              <a:rPr lang="en-US" sz="2075" dirty="0">
                <a:solidFill>
                  <a:srgbClr val="454240"/>
                </a:solidFill>
                <a:latin typeface="Libre Baskerville" pitchFamily="34" charset="0"/>
                <a:ea typeface="Libre Baskerville" pitchFamily="34" charset="-122"/>
                <a:cs typeface="Libre Baskerville" pitchFamily="34" charset="-120"/>
              </a:rPr>
              <a:t>3</a:t>
            </a:r>
            <a:endParaRPr lang="en-US" sz="2075" dirty="0"/>
          </a:p>
        </p:txBody>
      </p:sp>
      <p:sp>
        <p:nvSpPr>
          <p:cNvPr id="21" name="Text 16"/>
          <p:cNvSpPr/>
          <p:nvPr/>
        </p:nvSpPr>
        <p:spPr>
          <a:xfrm>
            <a:off x="1844159" y="5793105"/>
            <a:ext cx="3070146" cy="274439"/>
          </a:xfrm>
          <a:prstGeom prst="rect">
            <a:avLst/>
          </a:prstGeom>
          <a:noFill/>
          <a:ln/>
        </p:spPr>
        <p:txBody>
          <a:bodyPr wrap="none" rtlCol="0" anchor="t"/>
          <a:lstStyle/>
          <a:p>
            <a:pPr algn="l" indent="0" marL="0">
              <a:lnSpc>
                <a:spcPts val="2161"/>
              </a:lnSpc>
              <a:buNone/>
            </a:pPr>
            <a:r>
              <a:rPr lang="en-US" sz="1729" dirty="0">
                <a:solidFill>
                  <a:srgbClr val="454240"/>
                </a:solidFill>
                <a:latin typeface="Libre Baskerville" pitchFamily="34" charset="0"/>
                <a:ea typeface="Libre Baskerville" pitchFamily="34" charset="-122"/>
                <a:cs typeface="Libre Baskerville" pitchFamily="34" charset="-120"/>
              </a:rPr>
              <a:t>Factors Influencing Ratings</a:t>
            </a:r>
            <a:endParaRPr lang="en-US" sz="1729" dirty="0"/>
          </a:p>
        </p:txBody>
      </p:sp>
      <p:sp>
        <p:nvSpPr>
          <p:cNvPr id="22" name="Text 17"/>
          <p:cNvSpPr/>
          <p:nvPr/>
        </p:nvSpPr>
        <p:spPr>
          <a:xfrm>
            <a:off x="1844159" y="6172914"/>
            <a:ext cx="6685121" cy="561975"/>
          </a:xfrm>
          <a:prstGeom prst="rect">
            <a:avLst/>
          </a:prstGeom>
          <a:noFill/>
          <a:ln/>
        </p:spPr>
        <p:txBody>
          <a:bodyPr wrap="square" rtlCol="0" anchor="t"/>
          <a:lstStyle/>
          <a:p>
            <a:pPr algn="l" indent="0" marL="0">
              <a:lnSpc>
                <a:spcPts val="2213"/>
              </a:lnSpc>
              <a:buNone/>
            </a:pPr>
            <a:r>
              <a:rPr lang="en-US" sz="1383" dirty="0">
                <a:solidFill>
                  <a:srgbClr val="454240"/>
                </a:solidFill>
                <a:latin typeface="DM Sans" pitchFamily="34" charset="0"/>
                <a:ea typeface="DM Sans" pitchFamily="34" charset="-122"/>
                <a:cs typeface="DM Sans" pitchFamily="34" charset="-120"/>
              </a:rPr>
              <a:t>Investigate the relationship between restaurant attributes (e.g., cuisine, price range, amenities) and their ratings to uncover key drivers of customer satisfaction.</a:t>
            </a:r>
            <a:endParaRPr lang="en-US" sz="1383"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14630400" cy="2729627"/>
          </a:xfrm>
          <a:prstGeom prst="rect">
            <a:avLst/>
          </a:prstGeom>
        </p:spPr>
      </p:pic>
      <p:sp>
        <p:nvSpPr>
          <p:cNvPr id="5" name="Text 1"/>
          <p:cNvSpPr/>
          <p:nvPr/>
        </p:nvSpPr>
        <p:spPr>
          <a:xfrm>
            <a:off x="1350764" y="3330178"/>
            <a:ext cx="8770263" cy="682347"/>
          </a:xfrm>
          <a:prstGeom prst="rect">
            <a:avLst/>
          </a:prstGeom>
          <a:noFill/>
          <a:ln/>
        </p:spPr>
        <p:txBody>
          <a:bodyPr wrap="none" rtlCol="0" anchor="t"/>
          <a:lstStyle/>
          <a:p>
            <a:pPr indent="0" marL="0">
              <a:lnSpc>
                <a:spcPts val="5373"/>
              </a:lnSpc>
              <a:buNone/>
            </a:pPr>
            <a:r>
              <a:rPr lang="en-US" sz="4299" dirty="0">
                <a:solidFill>
                  <a:srgbClr val="5C4E3D"/>
                </a:solidFill>
                <a:latin typeface="Libre Baskerville" pitchFamily="34" charset="0"/>
                <a:ea typeface="Libre Baskerville" pitchFamily="34" charset="-122"/>
                <a:cs typeface="Libre Baskerville" pitchFamily="34" charset="-120"/>
              </a:rPr>
              <a:t>Identifying Trends and Insights</a:t>
            </a:r>
            <a:endParaRPr lang="en-US" sz="4299" dirty="0"/>
          </a:p>
        </p:txBody>
      </p:sp>
      <p:pic>
        <p:nvPicPr>
          <p:cNvPr id="6" name="Image 2" descr="preencoded.png">    </p:cNvPr>
          <p:cNvPicPr>
            <a:picLocks noChangeAspect="1"/>
          </p:cNvPicPr>
          <p:nvPr/>
        </p:nvPicPr>
        <p:blipFill>
          <a:blip r:embed="rId3"/>
          <a:stretch>
            <a:fillRect/>
          </a:stretch>
        </p:blipFill>
        <p:spPr>
          <a:xfrm>
            <a:off x="1350764" y="4340066"/>
            <a:ext cx="3976211" cy="873443"/>
          </a:xfrm>
          <a:prstGeom prst="rect">
            <a:avLst/>
          </a:prstGeom>
        </p:spPr>
      </p:pic>
      <p:sp>
        <p:nvSpPr>
          <p:cNvPr id="7" name="Text 2"/>
          <p:cNvSpPr/>
          <p:nvPr/>
        </p:nvSpPr>
        <p:spPr>
          <a:xfrm>
            <a:off x="1569125" y="5541050"/>
            <a:ext cx="2729627" cy="341233"/>
          </a:xfrm>
          <a:prstGeom prst="rect">
            <a:avLst/>
          </a:prstGeom>
          <a:noFill/>
          <a:ln/>
        </p:spPr>
        <p:txBody>
          <a:bodyPr wrap="none" rtlCol="0" anchor="t"/>
          <a:lstStyle/>
          <a:p>
            <a:pPr algn="l" indent="0" marL="0">
              <a:lnSpc>
                <a:spcPts val="2687"/>
              </a:lnSpc>
              <a:buNone/>
            </a:pPr>
            <a:r>
              <a:rPr lang="en-US" sz="2149" dirty="0">
                <a:solidFill>
                  <a:srgbClr val="454240"/>
                </a:solidFill>
                <a:latin typeface="Libre Baskerville" pitchFamily="34" charset="0"/>
                <a:ea typeface="Libre Baskerville" pitchFamily="34" charset="-122"/>
                <a:cs typeface="Libre Baskerville" pitchFamily="34" charset="-120"/>
              </a:rPr>
              <a:t>Emerging Cuisines</a:t>
            </a:r>
            <a:endParaRPr lang="en-US" sz="2149" dirty="0"/>
          </a:p>
        </p:txBody>
      </p:sp>
      <p:sp>
        <p:nvSpPr>
          <p:cNvPr id="8" name="Text 3"/>
          <p:cNvSpPr/>
          <p:nvPr/>
        </p:nvSpPr>
        <p:spPr>
          <a:xfrm>
            <a:off x="1569125" y="6013252"/>
            <a:ext cx="3539490" cy="1397318"/>
          </a:xfrm>
          <a:prstGeom prst="rect">
            <a:avLst/>
          </a:prstGeom>
          <a:noFill/>
          <a:ln/>
        </p:spPr>
        <p:txBody>
          <a:bodyPr wrap="square" rtlCol="0" anchor="t"/>
          <a:lstStyle/>
          <a:p>
            <a:pPr algn="l" indent="0" marL="0">
              <a:lnSpc>
                <a:spcPts val="2751"/>
              </a:lnSpc>
              <a:buNone/>
            </a:pPr>
            <a:r>
              <a:rPr lang="en-US" sz="1720" dirty="0">
                <a:solidFill>
                  <a:srgbClr val="454240"/>
                </a:solidFill>
                <a:latin typeface="DM Sans" pitchFamily="34" charset="0"/>
                <a:ea typeface="DM Sans" pitchFamily="34" charset="-122"/>
                <a:cs typeface="DM Sans" pitchFamily="34" charset="-120"/>
              </a:rPr>
              <a:t>Identify any niche or specialized cuisine types that are gaining popularity in Bangalore's diverse food scene.</a:t>
            </a:r>
            <a:endParaRPr lang="en-US" sz="1720" dirty="0"/>
          </a:p>
        </p:txBody>
      </p:sp>
      <p:pic>
        <p:nvPicPr>
          <p:cNvPr id="9" name="Image 3" descr="preencoded.png">    </p:cNvPr>
          <p:cNvPicPr>
            <a:picLocks noChangeAspect="1"/>
          </p:cNvPicPr>
          <p:nvPr/>
        </p:nvPicPr>
        <p:blipFill>
          <a:blip r:embed="rId4"/>
          <a:stretch>
            <a:fillRect/>
          </a:stretch>
        </p:blipFill>
        <p:spPr>
          <a:xfrm>
            <a:off x="5326975" y="4340066"/>
            <a:ext cx="3976330" cy="873443"/>
          </a:xfrm>
          <a:prstGeom prst="rect">
            <a:avLst/>
          </a:prstGeom>
        </p:spPr>
      </p:pic>
      <p:sp>
        <p:nvSpPr>
          <p:cNvPr id="10" name="Text 4"/>
          <p:cNvSpPr/>
          <p:nvPr/>
        </p:nvSpPr>
        <p:spPr>
          <a:xfrm>
            <a:off x="5545336" y="5541050"/>
            <a:ext cx="2729627" cy="341233"/>
          </a:xfrm>
          <a:prstGeom prst="rect">
            <a:avLst/>
          </a:prstGeom>
          <a:noFill/>
          <a:ln/>
        </p:spPr>
        <p:txBody>
          <a:bodyPr wrap="none" rtlCol="0" anchor="t"/>
          <a:lstStyle/>
          <a:p>
            <a:pPr algn="l" indent="0" marL="0">
              <a:lnSpc>
                <a:spcPts val="2687"/>
              </a:lnSpc>
              <a:buNone/>
            </a:pPr>
            <a:r>
              <a:rPr lang="en-US" sz="2149" dirty="0">
                <a:solidFill>
                  <a:srgbClr val="454240"/>
                </a:solidFill>
                <a:latin typeface="Libre Baskerville" pitchFamily="34" charset="0"/>
                <a:ea typeface="Libre Baskerville" pitchFamily="34" charset="-122"/>
                <a:cs typeface="Libre Baskerville" pitchFamily="34" charset="-120"/>
              </a:rPr>
              <a:t>Diner Preferences</a:t>
            </a:r>
            <a:endParaRPr lang="en-US" sz="2149" dirty="0"/>
          </a:p>
        </p:txBody>
      </p:sp>
      <p:sp>
        <p:nvSpPr>
          <p:cNvPr id="11" name="Text 5"/>
          <p:cNvSpPr/>
          <p:nvPr/>
        </p:nvSpPr>
        <p:spPr>
          <a:xfrm>
            <a:off x="5545336" y="6013252"/>
            <a:ext cx="3539609" cy="1397318"/>
          </a:xfrm>
          <a:prstGeom prst="rect">
            <a:avLst/>
          </a:prstGeom>
          <a:noFill/>
          <a:ln/>
        </p:spPr>
        <p:txBody>
          <a:bodyPr wrap="square" rtlCol="0" anchor="t"/>
          <a:lstStyle/>
          <a:p>
            <a:pPr algn="l" indent="0" marL="0">
              <a:lnSpc>
                <a:spcPts val="2751"/>
              </a:lnSpc>
              <a:buNone/>
            </a:pPr>
            <a:r>
              <a:rPr lang="en-US" sz="1720" dirty="0">
                <a:solidFill>
                  <a:srgbClr val="454240"/>
                </a:solidFill>
                <a:latin typeface="DM Sans" pitchFamily="34" charset="0"/>
                <a:ea typeface="DM Sans" pitchFamily="34" charset="-122"/>
                <a:cs typeface="DM Sans" pitchFamily="34" charset="-120"/>
              </a:rPr>
              <a:t>Analyze customer ratings and reviews to understand the factors that influence diner satisfaction and preferences.</a:t>
            </a:r>
            <a:endParaRPr lang="en-US" sz="1720" dirty="0"/>
          </a:p>
        </p:txBody>
      </p:sp>
      <p:pic>
        <p:nvPicPr>
          <p:cNvPr id="12" name="Image 4" descr="preencoded.png">    </p:cNvPr>
          <p:cNvPicPr>
            <a:picLocks noChangeAspect="1"/>
          </p:cNvPicPr>
          <p:nvPr/>
        </p:nvPicPr>
        <p:blipFill>
          <a:blip r:embed="rId5"/>
          <a:stretch>
            <a:fillRect/>
          </a:stretch>
        </p:blipFill>
        <p:spPr>
          <a:xfrm>
            <a:off x="9303306" y="4340066"/>
            <a:ext cx="3976330" cy="873443"/>
          </a:xfrm>
          <a:prstGeom prst="rect">
            <a:avLst/>
          </a:prstGeom>
        </p:spPr>
      </p:pic>
      <p:sp>
        <p:nvSpPr>
          <p:cNvPr id="13" name="Text 6"/>
          <p:cNvSpPr/>
          <p:nvPr/>
        </p:nvSpPr>
        <p:spPr>
          <a:xfrm>
            <a:off x="9521666" y="5541050"/>
            <a:ext cx="3189089" cy="341233"/>
          </a:xfrm>
          <a:prstGeom prst="rect">
            <a:avLst/>
          </a:prstGeom>
          <a:noFill/>
          <a:ln/>
        </p:spPr>
        <p:txBody>
          <a:bodyPr wrap="none" rtlCol="0" anchor="t"/>
          <a:lstStyle/>
          <a:p>
            <a:pPr algn="l" indent="0" marL="0">
              <a:lnSpc>
                <a:spcPts val="2687"/>
              </a:lnSpc>
              <a:buNone/>
            </a:pPr>
            <a:r>
              <a:rPr lang="en-US" sz="2149" dirty="0">
                <a:solidFill>
                  <a:srgbClr val="454240"/>
                </a:solidFill>
                <a:latin typeface="Libre Baskerville" pitchFamily="34" charset="0"/>
                <a:ea typeface="Libre Baskerville" pitchFamily="34" charset="-122"/>
                <a:cs typeface="Libre Baskerville" pitchFamily="34" charset="-120"/>
              </a:rPr>
              <a:t>Geographical Hotspots</a:t>
            </a:r>
            <a:endParaRPr lang="en-US" sz="2149" dirty="0"/>
          </a:p>
        </p:txBody>
      </p:sp>
      <p:sp>
        <p:nvSpPr>
          <p:cNvPr id="14" name="Text 7"/>
          <p:cNvSpPr/>
          <p:nvPr/>
        </p:nvSpPr>
        <p:spPr>
          <a:xfrm>
            <a:off x="9521666" y="6013252"/>
            <a:ext cx="3539609" cy="1397318"/>
          </a:xfrm>
          <a:prstGeom prst="rect">
            <a:avLst/>
          </a:prstGeom>
          <a:noFill/>
          <a:ln/>
        </p:spPr>
        <p:txBody>
          <a:bodyPr wrap="square" rtlCol="0" anchor="t"/>
          <a:lstStyle/>
          <a:p>
            <a:pPr algn="l" indent="0" marL="0">
              <a:lnSpc>
                <a:spcPts val="2751"/>
              </a:lnSpc>
              <a:buNone/>
            </a:pPr>
            <a:r>
              <a:rPr lang="en-US" sz="1720" dirty="0">
                <a:solidFill>
                  <a:srgbClr val="454240"/>
                </a:solidFill>
                <a:latin typeface="DM Sans" pitchFamily="34" charset="0"/>
                <a:ea typeface="DM Sans" pitchFamily="34" charset="-122"/>
                <a:cs typeface="DM Sans" pitchFamily="34" charset="-120"/>
              </a:rPr>
              <a:t>Pinpoint areas within Bangalore with high concentrations of highly-rated restaurants to identify culinary hubs.</a:t>
            </a:r>
            <a:endParaRPr lang="en-US" sz="172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60813" y="2653665"/>
            <a:ext cx="5052655" cy="2922151"/>
          </a:xfrm>
          <a:prstGeom prst="rect">
            <a:avLst/>
          </a:prstGeom>
        </p:spPr>
      </p:pic>
      <p:sp>
        <p:nvSpPr>
          <p:cNvPr id="6" name="Text 1"/>
          <p:cNvSpPr/>
          <p:nvPr/>
        </p:nvSpPr>
        <p:spPr>
          <a:xfrm>
            <a:off x="607100" y="1026200"/>
            <a:ext cx="7806571" cy="542092"/>
          </a:xfrm>
          <a:prstGeom prst="rect">
            <a:avLst/>
          </a:prstGeom>
          <a:noFill/>
          <a:ln/>
        </p:spPr>
        <p:txBody>
          <a:bodyPr wrap="none" rtlCol="0" anchor="t"/>
          <a:lstStyle/>
          <a:p>
            <a:pPr indent="0" marL="0">
              <a:lnSpc>
                <a:spcPts val="4269"/>
              </a:lnSpc>
              <a:buNone/>
            </a:pPr>
            <a:r>
              <a:rPr lang="en-US" sz="3415" dirty="0">
                <a:solidFill>
                  <a:srgbClr val="5C4E3D"/>
                </a:solidFill>
                <a:latin typeface="Libre Baskerville" pitchFamily="34" charset="0"/>
                <a:ea typeface="Libre Baskerville" pitchFamily="34" charset="-122"/>
                <a:cs typeface="Libre Baskerville" pitchFamily="34" charset="-120"/>
              </a:rPr>
              <a:t>Conclusion and Recommendations</a:t>
            </a:r>
            <a:endParaRPr lang="en-US" sz="3415" dirty="0"/>
          </a:p>
        </p:txBody>
      </p:sp>
      <p:pic>
        <p:nvPicPr>
          <p:cNvPr id="7" name="Image 3" descr="preencoded.png">    </p:cNvPr>
          <p:cNvPicPr>
            <a:picLocks noChangeAspect="1"/>
          </p:cNvPicPr>
          <p:nvPr/>
        </p:nvPicPr>
        <p:blipFill>
          <a:blip r:embed="rId4"/>
          <a:stretch>
            <a:fillRect/>
          </a:stretch>
        </p:blipFill>
        <p:spPr>
          <a:xfrm>
            <a:off x="607100" y="1828443"/>
            <a:ext cx="433626" cy="433626"/>
          </a:xfrm>
          <a:prstGeom prst="rect">
            <a:avLst/>
          </a:prstGeom>
        </p:spPr>
      </p:pic>
      <p:sp>
        <p:nvSpPr>
          <p:cNvPr id="8" name="Text 2"/>
          <p:cNvSpPr/>
          <p:nvPr/>
        </p:nvSpPr>
        <p:spPr>
          <a:xfrm>
            <a:off x="607100" y="2435543"/>
            <a:ext cx="2804279" cy="270986"/>
          </a:xfrm>
          <a:prstGeom prst="rect">
            <a:avLst/>
          </a:prstGeom>
          <a:noFill/>
          <a:ln/>
        </p:spPr>
        <p:txBody>
          <a:bodyPr wrap="none" rtlCol="0" anchor="t"/>
          <a:lstStyle/>
          <a:p>
            <a:pPr algn="l" indent="0" marL="0">
              <a:lnSpc>
                <a:spcPts val="2134"/>
              </a:lnSpc>
              <a:buNone/>
            </a:pPr>
            <a:r>
              <a:rPr lang="en-US" sz="1707" dirty="0">
                <a:solidFill>
                  <a:srgbClr val="454240"/>
                </a:solidFill>
                <a:latin typeface="Libre Baskerville" pitchFamily="34" charset="0"/>
                <a:ea typeface="Libre Baskerville" pitchFamily="34" charset="-122"/>
                <a:cs typeface="Libre Baskerville" pitchFamily="34" charset="-120"/>
              </a:rPr>
              <a:t>Expansion Opportunities</a:t>
            </a:r>
            <a:endParaRPr lang="en-US" sz="1707" dirty="0"/>
          </a:p>
        </p:txBody>
      </p:sp>
      <p:sp>
        <p:nvSpPr>
          <p:cNvPr id="9" name="Text 3"/>
          <p:cNvSpPr/>
          <p:nvPr/>
        </p:nvSpPr>
        <p:spPr>
          <a:xfrm>
            <a:off x="607100" y="2810589"/>
            <a:ext cx="7929801" cy="555069"/>
          </a:xfrm>
          <a:prstGeom prst="rect">
            <a:avLst/>
          </a:prstGeom>
          <a:noFill/>
          <a:ln/>
        </p:spPr>
        <p:txBody>
          <a:bodyPr wrap="square" rtlCol="0" anchor="t"/>
          <a:lstStyle/>
          <a:p>
            <a:pPr algn="l" indent="0" marL="0">
              <a:lnSpc>
                <a:spcPts val="2186"/>
              </a:lnSpc>
              <a:buNone/>
            </a:pPr>
            <a:r>
              <a:rPr lang="en-US" sz="1366" dirty="0">
                <a:solidFill>
                  <a:srgbClr val="454240"/>
                </a:solidFill>
                <a:latin typeface="DM Sans" pitchFamily="34" charset="0"/>
                <a:ea typeface="DM Sans" pitchFamily="34" charset="-122"/>
                <a:cs typeface="DM Sans" pitchFamily="34" charset="-120"/>
              </a:rPr>
              <a:t>Identify underserved cuisine types or areas within Bangalore that could benefit from new restaurant openings.</a:t>
            </a:r>
            <a:endParaRPr lang="en-US" sz="1366" dirty="0"/>
          </a:p>
        </p:txBody>
      </p:sp>
      <p:pic>
        <p:nvPicPr>
          <p:cNvPr id="10" name="Image 4" descr="preencoded.png">    </p:cNvPr>
          <p:cNvPicPr>
            <a:picLocks noChangeAspect="1"/>
          </p:cNvPicPr>
          <p:nvPr/>
        </p:nvPicPr>
        <p:blipFill>
          <a:blip r:embed="rId5"/>
          <a:stretch>
            <a:fillRect/>
          </a:stretch>
        </p:blipFill>
        <p:spPr>
          <a:xfrm>
            <a:off x="607100" y="3886081"/>
            <a:ext cx="433626" cy="433626"/>
          </a:xfrm>
          <a:prstGeom prst="rect">
            <a:avLst/>
          </a:prstGeom>
        </p:spPr>
      </p:pic>
      <p:sp>
        <p:nvSpPr>
          <p:cNvPr id="11" name="Text 4"/>
          <p:cNvSpPr/>
          <p:nvPr/>
        </p:nvSpPr>
        <p:spPr>
          <a:xfrm>
            <a:off x="607100" y="4493181"/>
            <a:ext cx="2409230" cy="270986"/>
          </a:xfrm>
          <a:prstGeom prst="rect">
            <a:avLst/>
          </a:prstGeom>
          <a:noFill/>
          <a:ln/>
        </p:spPr>
        <p:txBody>
          <a:bodyPr wrap="none" rtlCol="0" anchor="t"/>
          <a:lstStyle/>
          <a:p>
            <a:pPr algn="l" indent="0" marL="0">
              <a:lnSpc>
                <a:spcPts val="2134"/>
              </a:lnSpc>
              <a:buNone/>
            </a:pPr>
            <a:r>
              <a:rPr lang="en-US" sz="1707" dirty="0">
                <a:solidFill>
                  <a:srgbClr val="454240"/>
                </a:solidFill>
                <a:latin typeface="Libre Baskerville" pitchFamily="34" charset="0"/>
                <a:ea typeface="Libre Baskerville" pitchFamily="34" charset="-122"/>
                <a:cs typeface="Libre Baskerville" pitchFamily="34" charset="-120"/>
              </a:rPr>
              <a:t>Customer Experience</a:t>
            </a:r>
            <a:endParaRPr lang="en-US" sz="1707" dirty="0"/>
          </a:p>
        </p:txBody>
      </p:sp>
      <p:sp>
        <p:nvSpPr>
          <p:cNvPr id="12" name="Text 5"/>
          <p:cNvSpPr/>
          <p:nvPr/>
        </p:nvSpPr>
        <p:spPr>
          <a:xfrm>
            <a:off x="607100" y="4868228"/>
            <a:ext cx="7929801" cy="277535"/>
          </a:xfrm>
          <a:prstGeom prst="rect">
            <a:avLst/>
          </a:prstGeom>
          <a:noFill/>
          <a:ln/>
        </p:spPr>
        <p:txBody>
          <a:bodyPr wrap="none" rtlCol="0" anchor="t"/>
          <a:lstStyle/>
          <a:p>
            <a:pPr algn="l" indent="0" marL="0">
              <a:lnSpc>
                <a:spcPts val="2186"/>
              </a:lnSpc>
              <a:buNone/>
            </a:pPr>
            <a:r>
              <a:rPr lang="en-US" sz="1366" dirty="0">
                <a:solidFill>
                  <a:srgbClr val="454240"/>
                </a:solidFill>
                <a:latin typeface="DM Sans" pitchFamily="34" charset="0"/>
                <a:ea typeface="DM Sans" pitchFamily="34" charset="-122"/>
                <a:cs typeface="DM Sans" pitchFamily="34" charset="-120"/>
              </a:rPr>
              <a:t>Provide insights to help restaurants enhance their offerings and improve customer satisfaction.</a:t>
            </a:r>
            <a:endParaRPr lang="en-US" sz="1366" dirty="0"/>
          </a:p>
        </p:txBody>
      </p:sp>
      <p:pic>
        <p:nvPicPr>
          <p:cNvPr id="13" name="Image 5" descr="preencoded.png">    </p:cNvPr>
          <p:cNvPicPr>
            <a:picLocks noChangeAspect="1"/>
          </p:cNvPicPr>
          <p:nvPr/>
        </p:nvPicPr>
        <p:blipFill>
          <a:blip r:embed="rId6"/>
          <a:stretch>
            <a:fillRect/>
          </a:stretch>
        </p:blipFill>
        <p:spPr>
          <a:xfrm>
            <a:off x="607100" y="5666184"/>
            <a:ext cx="433626" cy="433626"/>
          </a:xfrm>
          <a:prstGeom prst="rect">
            <a:avLst/>
          </a:prstGeom>
        </p:spPr>
      </p:pic>
      <p:sp>
        <p:nvSpPr>
          <p:cNvPr id="14" name="Text 6"/>
          <p:cNvSpPr/>
          <p:nvPr/>
        </p:nvSpPr>
        <p:spPr>
          <a:xfrm>
            <a:off x="607100" y="6273284"/>
            <a:ext cx="2508290" cy="270986"/>
          </a:xfrm>
          <a:prstGeom prst="rect">
            <a:avLst/>
          </a:prstGeom>
          <a:noFill/>
          <a:ln/>
        </p:spPr>
        <p:txBody>
          <a:bodyPr wrap="none" rtlCol="0" anchor="t"/>
          <a:lstStyle/>
          <a:p>
            <a:pPr algn="l" indent="0" marL="0">
              <a:lnSpc>
                <a:spcPts val="2134"/>
              </a:lnSpc>
              <a:buNone/>
            </a:pPr>
            <a:r>
              <a:rPr lang="en-US" sz="1707" dirty="0">
                <a:solidFill>
                  <a:srgbClr val="454240"/>
                </a:solidFill>
                <a:latin typeface="Libre Baskerville" pitchFamily="34" charset="0"/>
                <a:ea typeface="Libre Baskerville" pitchFamily="34" charset="-122"/>
                <a:cs typeface="Libre Baskerville" pitchFamily="34" charset="-120"/>
              </a:rPr>
              <a:t>Data-Driven Decisions</a:t>
            </a:r>
            <a:endParaRPr lang="en-US" sz="1707" dirty="0"/>
          </a:p>
        </p:txBody>
      </p:sp>
      <p:sp>
        <p:nvSpPr>
          <p:cNvPr id="15" name="Text 7"/>
          <p:cNvSpPr/>
          <p:nvPr/>
        </p:nvSpPr>
        <p:spPr>
          <a:xfrm>
            <a:off x="607100" y="6648331"/>
            <a:ext cx="7929801" cy="555069"/>
          </a:xfrm>
          <a:prstGeom prst="rect">
            <a:avLst/>
          </a:prstGeom>
          <a:noFill/>
          <a:ln/>
        </p:spPr>
        <p:txBody>
          <a:bodyPr wrap="square" rtlCol="0" anchor="t"/>
          <a:lstStyle/>
          <a:p>
            <a:pPr algn="l" indent="0" marL="0">
              <a:lnSpc>
                <a:spcPts val="2186"/>
              </a:lnSpc>
              <a:buNone/>
            </a:pPr>
            <a:r>
              <a:rPr lang="en-US" sz="1366" dirty="0">
                <a:solidFill>
                  <a:srgbClr val="454240"/>
                </a:solidFill>
                <a:latin typeface="DM Sans" pitchFamily="34" charset="0"/>
                <a:ea typeface="DM Sans" pitchFamily="34" charset="-122"/>
                <a:cs typeface="DM Sans" pitchFamily="34" charset="-120"/>
              </a:rPr>
              <a:t>Leverage the insights gained from this analysis to inform strategic business decisions for Zomato and its restaurant partners.</a:t>
            </a:r>
            <a:endParaRPr lang="en-US" sz="1366"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2024-07-17T19:41:10Z</dcterms:created>
  <dcterms:modified xsi:type="dcterms:W3CDTF">2024-07-17T19:41:10Z</dcterms:modified>
</cp:coreProperties>
</file>